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9" r:id="rId1"/>
  </p:sldMasterIdLst>
  <p:notesMasterIdLst>
    <p:notesMasterId r:id="rId73"/>
  </p:notesMasterIdLst>
  <p:sldIdLst>
    <p:sldId id="256" r:id="rId2"/>
    <p:sldId id="384" r:id="rId3"/>
    <p:sldId id="346" r:id="rId4"/>
    <p:sldId id="348" r:id="rId5"/>
    <p:sldId id="381" r:id="rId6"/>
    <p:sldId id="382" r:id="rId7"/>
    <p:sldId id="259" r:id="rId8"/>
    <p:sldId id="257" r:id="rId9"/>
    <p:sldId id="279" r:id="rId10"/>
    <p:sldId id="362" r:id="rId11"/>
    <p:sldId id="361" r:id="rId12"/>
    <p:sldId id="359" r:id="rId13"/>
    <p:sldId id="383" r:id="rId14"/>
    <p:sldId id="268" r:id="rId15"/>
    <p:sldId id="270" r:id="rId16"/>
    <p:sldId id="271" r:id="rId17"/>
    <p:sldId id="273" r:id="rId18"/>
    <p:sldId id="275" r:id="rId19"/>
    <p:sldId id="284" r:id="rId20"/>
    <p:sldId id="285" r:id="rId21"/>
    <p:sldId id="322" r:id="rId22"/>
    <p:sldId id="265" r:id="rId23"/>
    <p:sldId id="282" r:id="rId24"/>
    <p:sldId id="269" r:id="rId25"/>
    <p:sldId id="379" r:id="rId26"/>
    <p:sldId id="385" r:id="rId27"/>
    <p:sldId id="298" r:id="rId28"/>
    <p:sldId id="295" r:id="rId29"/>
    <p:sldId id="296" r:id="rId30"/>
    <p:sldId id="297" r:id="rId31"/>
    <p:sldId id="288" r:id="rId32"/>
    <p:sldId id="289" r:id="rId33"/>
    <p:sldId id="291" r:id="rId34"/>
    <p:sldId id="292" r:id="rId35"/>
    <p:sldId id="323" r:id="rId36"/>
    <p:sldId id="386" r:id="rId37"/>
    <p:sldId id="308" r:id="rId38"/>
    <p:sldId id="311" r:id="rId39"/>
    <p:sldId id="310" r:id="rId40"/>
    <p:sldId id="314" r:id="rId41"/>
    <p:sldId id="380" r:id="rId42"/>
    <p:sldId id="315" r:id="rId43"/>
    <p:sldId id="304" r:id="rId44"/>
    <p:sldId id="358" r:id="rId45"/>
    <p:sldId id="387" r:id="rId46"/>
    <p:sldId id="303" r:id="rId47"/>
    <p:sldId id="325" r:id="rId48"/>
    <p:sldId id="305" r:id="rId49"/>
    <p:sldId id="326" r:id="rId50"/>
    <p:sldId id="388" r:id="rId51"/>
    <p:sldId id="344" r:id="rId52"/>
    <p:sldId id="364" r:id="rId53"/>
    <p:sldId id="365" r:id="rId54"/>
    <p:sldId id="368" r:id="rId55"/>
    <p:sldId id="366" r:id="rId56"/>
    <p:sldId id="367" r:id="rId57"/>
    <p:sldId id="369" r:id="rId58"/>
    <p:sldId id="370" r:id="rId59"/>
    <p:sldId id="378" r:id="rId60"/>
    <p:sldId id="343" r:id="rId61"/>
    <p:sldId id="372" r:id="rId62"/>
    <p:sldId id="377" r:id="rId63"/>
    <p:sldId id="375" r:id="rId64"/>
    <p:sldId id="335" r:id="rId65"/>
    <p:sldId id="336" r:id="rId66"/>
    <p:sldId id="337" r:id="rId67"/>
    <p:sldId id="341" r:id="rId68"/>
    <p:sldId id="306" r:id="rId69"/>
    <p:sldId id="357" r:id="rId70"/>
    <p:sldId id="363" r:id="rId71"/>
    <p:sldId id="389" r:id="rId72"/>
  </p:sldIdLst>
  <p:sldSz cx="12192000" cy="6858000"/>
  <p:notesSz cx="6858000" cy="9144000"/>
  <p:custDataLst>
    <p:tags r:id="rId74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4772C6D-8B65-49F0-987A-674EB53507E3}">
          <p14:sldIdLst>
            <p14:sldId id="256"/>
            <p14:sldId id="384"/>
            <p14:sldId id="346"/>
            <p14:sldId id="348"/>
            <p14:sldId id="381"/>
            <p14:sldId id="382"/>
            <p14:sldId id="259"/>
          </p14:sldIdLst>
        </p14:section>
        <p14:section name="Fully Connected NN" id="{D8AC642E-5890-481E-8B42-35CD3EBD3FEC}">
          <p14:sldIdLst>
            <p14:sldId id="257"/>
            <p14:sldId id="279"/>
            <p14:sldId id="362"/>
            <p14:sldId id="361"/>
            <p14:sldId id="359"/>
            <p14:sldId id="383"/>
          </p14:sldIdLst>
        </p14:section>
        <p14:section name="Output units" id="{B1847BCC-4F96-4F94-B39C-8395882F4072}">
          <p14:sldIdLst>
            <p14:sldId id="268"/>
            <p14:sldId id="270"/>
            <p14:sldId id="271"/>
            <p14:sldId id="273"/>
            <p14:sldId id="275"/>
            <p14:sldId id="284"/>
            <p14:sldId id="285"/>
            <p14:sldId id="322"/>
          </p14:sldIdLst>
        </p14:section>
        <p14:section name="Cost Function" id="{739604E5-533A-4C02-A48B-5B42C8138FD3}">
          <p14:sldIdLst>
            <p14:sldId id="265"/>
            <p14:sldId id="282"/>
            <p14:sldId id="269"/>
            <p14:sldId id="379"/>
            <p14:sldId id="385"/>
          </p14:sldIdLst>
        </p14:section>
        <p14:section name="Hidden Units: Activation Functions" id="{60E377F7-4196-44D6-BC0C-87D55DF68E00}">
          <p14:sldIdLst>
            <p14:sldId id="298"/>
            <p14:sldId id="295"/>
            <p14:sldId id="296"/>
            <p14:sldId id="297"/>
            <p14:sldId id="288"/>
            <p14:sldId id="289"/>
            <p14:sldId id="291"/>
            <p14:sldId id="292"/>
            <p14:sldId id="323"/>
            <p14:sldId id="386"/>
          </p14:sldIdLst>
        </p14:section>
        <p14:section name="NN Design" id="{ED515242-05E8-43B2-93F3-F09E7420F4EB}">
          <p14:sldIdLst>
            <p14:sldId id="308"/>
            <p14:sldId id="311"/>
            <p14:sldId id="310"/>
            <p14:sldId id="314"/>
            <p14:sldId id="380"/>
          </p14:sldIdLst>
        </p14:section>
        <p14:section name="Specialized NN" id="{D0A1AFA3-147B-4730-8888-9B257FF1654A}">
          <p14:sldIdLst>
            <p14:sldId id="315"/>
            <p14:sldId id="304"/>
            <p14:sldId id="358"/>
            <p14:sldId id="387"/>
          </p14:sldIdLst>
        </p14:section>
        <p14:section name="Backpropagation" id="{5EA88C82-B3F1-462E-90B1-9F03C8C73BB2}">
          <p14:sldIdLst>
            <p14:sldId id="303"/>
            <p14:sldId id="325"/>
            <p14:sldId id="305"/>
            <p14:sldId id="326"/>
            <p14:sldId id="388"/>
          </p14:sldIdLst>
        </p14:section>
        <p14:section name="Example for Computational Graph" id="{A33E838C-CA96-474A-AFED-308E95BB1DC5}">
          <p14:sldIdLst>
            <p14:sldId id="344"/>
            <p14:sldId id="364"/>
            <p14:sldId id="365"/>
            <p14:sldId id="368"/>
            <p14:sldId id="366"/>
            <p14:sldId id="367"/>
            <p14:sldId id="369"/>
            <p14:sldId id="370"/>
            <p14:sldId id="378"/>
            <p14:sldId id="343"/>
            <p14:sldId id="372"/>
            <p14:sldId id="377"/>
            <p14:sldId id="375"/>
          </p14:sldIdLst>
        </p14:section>
        <p14:section name="Software Implementation" id="{3574A384-87B3-47BB-AB20-37A3C3C9447C}">
          <p14:sldIdLst>
            <p14:sldId id="335"/>
            <p14:sldId id="336"/>
            <p14:sldId id="337"/>
            <p14:sldId id="341"/>
          </p14:sldIdLst>
        </p14:section>
        <p14:section name="Ending Note" id="{D084F2FF-34A4-486F-9E8F-749E3EAED0E6}">
          <p14:sldIdLst>
            <p14:sldId id="306"/>
            <p14:sldId id="357"/>
            <p14:sldId id="363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C"/>
    <a:srgbClr val="D883FF"/>
    <a:srgbClr val="9437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 autoAdjust="0"/>
    <p:restoredTop sz="80315" autoAdjust="0"/>
  </p:normalViewPr>
  <p:slideViewPr>
    <p:cSldViewPr>
      <p:cViewPr varScale="1">
        <p:scale>
          <a:sx n="90" d="100"/>
          <a:sy n="90" d="100"/>
        </p:scale>
        <p:origin x="3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856B8-D011-4938-8056-DC29F93F714A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5609EDB5-A06B-4449-BE67-F25673CF3178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sz="2400" dirty="0"/>
            <a:t>1. What is the model (function hypothesis set)? </a:t>
          </a:r>
          <a:endParaRPr lang="zh-TW" altLang="en-US" sz="2400" dirty="0"/>
        </a:p>
      </dgm:t>
    </dgm:pt>
    <dgm:pt modelId="{184CE652-42A6-4E1E-947F-A798122EE7C8}" type="parTrans" cxnId="{0098F316-6D33-474D-80C7-C3BE032E3D94}">
      <dgm:prSet/>
      <dgm:spPr/>
      <dgm:t>
        <a:bodyPr/>
        <a:lstStyle/>
        <a:p>
          <a:endParaRPr lang="zh-TW" altLang="en-US"/>
        </a:p>
      </dgm:t>
    </dgm:pt>
    <dgm:pt modelId="{BBAE9A25-FEEE-4416-81BD-5A83B3867D7A}" type="sibTrans" cxnId="{0098F316-6D33-474D-80C7-C3BE032E3D94}">
      <dgm:prSet/>
      <dgm:spPr/>
      <dgm:t>
        <a:bodyPr/>
        <a:lstStyle/>
        <a:p>
          <a:endParaRPr lang="zh-TW" altLang="en-US"/>
        </a:p>
      </dgm:t>
    </dgm:pt>
    <dgm:pt modelId="{800135D2-0F40-46CD-B395-94F1EA651D50}">
      <dgm:prSet phldrT="[文字]" custT="1"/>
      <dgm:spPr>
        <a:solidFill>
          <a:schemeClr val="accent3"/>
        </a:solidFill>
      </dgm:spPr>
      <dgm:t>
        <a:bodyPr/>
        <a:lstStyle/>
        <a:p>
          <a:r>
            <a:rPr lang="en-US" altLang="zh-TW" sz="2400" dirty="0"/>
            <a:t>2. What is the “best” function?</a:t>
          </a:r>
          <a:endParaRPr lang="zh-TW" altLang="en-US" sz="2400" dirty="0"/>
        </a:p>
      </dgm:t>
    </dgm:pt>
    <dgm:pt modelId="{9D9C1800-BC15-4760-9512-2E294D3A63A6}" type="parTrans" cxnId="{6A965433-1169-471C-8F8B-FD11F0581B38}">
      <dgm:prSet/>
      <dgm:spPr/>
      <dgm:t>
        <a:bodyPr/>
        <a:lstStyle/>
        <a:p>
          <a:endParaRPr lang="zh-TW" altLang="en-US"/>
        </a:p>
      </dgm:t>
    </dgm:pt>
    <dgm:pt modelId="{D6EB5DF9-1EC0-4398-863A-F205F4058382}" type="sibTrans" cxnId="{6A965433-1169-471C-8F8B-FD11F0581B38}">
      <dgm:prSet/>
      <dgm:spPr/>
      <dgm:t>
        <a:bodyPr/>
        <a:lstStyle/>
        <a:p>
          <a:endParaRPr lang="zh-TW" altLang="en-US"/>
        </a:p>
      </dgm:t>
    </dgm:pt>
    <dgm:pt modelId="{B674ACB4-EE27-4AC9-AB0C-FAB7DC152372}">
      <dgm:prSet phldrT="[文字]" custT="1"/>
      <dgm:spPr/>
      <dgm:t>
        <a:bodyPr/>
        <a:lstStyle/>
        <a:p>
          <a:r>
            <a:rPr lang="en-US" altLang="zh-TW" sz="2400" dirty="0"/>
            <a:t>3. How to pick the “best” function?</a:t>
          </a:r>
          <a:endParaRPr lang="zh-TW" altLang="en-US" sz="2400" dirty="0"/>
        </a:p>
      </dgm:t>
    </dgm:pt>
    <dgm:pt modelId="{A035DF0F-B5A9-4E51-8E9C-C3E61331D68A}" type="parTrans" cxnId="{1C718AAD-4A3F-43DC-A34B-50E6AFC2B305}">
      <dgm:prSet/>
      <dgm:spPr/>
      <dgm:t>
        <a:bodyPr/>
        <a:lstStyle/>
        <a:p>
          <a:endParaRPr lang="zh-TW" altLang="en-US"/>
        </a:p>
      </dgm:t>
    </dgm:pt>
    <dgm:pt modelId="{334A4143-690E-4ACA-BB5A-01D9E209BD00}" type="sibTrans" cxnId="{1C718AAD-4A3F-43DC-A34B-50E6AFC2B305}">
      <dgm:prSet/>
      <dgm:spPr/>
      <dgm:t>
        <a:bodyPr/>
        <a:lstStyle/>
        <a:p>
          <a:endParaRPr lang="zh-TW" altLang="en-US"/>
        </a:p>
      </dgm:t>
    </dgm:pt>
    <dgm:pt modelId="{0699A436-87AD-4E7B-B4A4-F5FDDF787A02}" type="pres">
      <dgm:prSet presAssocID="{66B856B8-D011-4938-8056-DC29F93F714A}" presName="Name0" presStyleCnt="0">
        <dgm:presLayoutVars>
          <dgm:dir/>
          <dgm:animLvl val="lvl"/>
          <dgm:resizeHandles val="exact"/>
        </dgm:presLayoutVars>
      </dgm:prSet>
      <dgm:spPr/>
    </dgm:pt>
    <dgm:pt modelId="{4C2C0223-0CC6-408F-8B6F-DAC36198ABEA}" type="pres">
      <dgm:prSet presAssocID="{B674ACB4-EE27-4AC9-AB0C-FAB7DC152372}" presName="boxAndChildren" presStyleCnt="0"/>
      <dgm:spPr/>
    </dgm:pt>
    <dgm:pt modelId="{E950E7C2-D3AA-4472-89D2-3BBEF2BF2415}" type="pres">
      <dgm:prSet presAssocID="{B674ACB4-EE27-4AC9-AB0C-FAB7DC152372}" presName="parentTextBox" presStyleLbl="node1" presStyleIdx="0" presStyleCnt="3"/>
      <dgm:spPr/>
    </dgm:pt>
    <dgm:pt modelId="{6FD8EA75-E952-4FBA-A898-2403E87B136B}" type="pres">
      <dgm:prSet presAssocID="{D6EB5DF9-1EC0-4398-863A-F205F4058382}" presName="sp" presStyleCnt="0"/>
      <dgm:spPr/>
    </dgm:pt>
    <dgm:pt modelId="{807459D8-0390-4476-BE30-40FE550321F9}" type="pres">
      <dgm:prSet presAssocID="{800135D2-0F40-46CD-B395-94F1EA651D50}" presName="arrowAndChildren" presStyleCnt="0"/>
      <dgm:spPr/>
    </dgm:pt>
    <dgm:pt modelId="{FD3390B5-0B47-4EE6-9A63-897DA718A4DE}" type="pres">
      <dgm:prSet presAssocID="{800135D2-0F40-46CD-B395-94F1EA651D50}" presName="parentTextArrow" presStyleLbl="node1" presStyleIdx="1" presStyleCnt="3"/>
      <dgm:spPr/>
    </dgm:pt>
    <dgm:pt modelId="{5EAFAD5D-DF13-43F2-83BC-AE0F00F19884}" type="pres">
      <dgm:prSet presAssocID="{BBAE9A25-FEEE-4416-81BD-5A83B3867D7A}" presName="sp" presStyleCnt="0"/>
      <dgm:spPr/>
    </dgm:pt>
    <dgm:pt modelId="{9E0F5852-478F-4552-9E99-D4113ED8CBAA}" type="pres">
      <dgm:prSet presAssocID="{5609EDB5-A06B-4449-BE67-F25673CF3178}" presName="arrowAndChildren" presStyleCnt="0"/>
      <dgm:spPr/>
    </dgm:pt>
    <dgm:pt modelId="{C0C3AAD8-C5C7-4D53-A098-19ABC56841E2}" type="pres">
      <dgm:prSet presAssocID="{5609EDB5-A06B-4449-BE67-F25673CF3178}" presName="parentTextArrow" presStyleLbl="node1" presStyleIdx="2" presStyleCnt="3"/>
      <dgm:spPr/>
    </dgm:pt>
  </dgm:ptLst>
  <dgm:cxnLst>
    <dgm:cxn modelId="{46612016-DC69-C74E-B57A-F676F5D78DDD}" type="presOf" srcId="{B674ACB4-EE27-4AC9-AB0C-FAB7DC152372}" destId="{E950E7C2-D3AA-4472-89D2-3BBEF2BF2415}" srcOrd="0" destOrd="0" presId="urn:microsoft.com/office/officeart/2005/8/layout/process4"/>
    <dgm:cxn modelId="{0098F316-6D33-474D-80C7-C3BE032E3D94}" srcId="{66B856B8-D011-4938-8056-DC29F93F714A}" destId="{5609EDB5-A06B-4449-BE67-F25673CF3178}" srcOrd="0" destOrd="0" parTransId="{184CE652-42A6-4E1E-947F-A798122EE7C8}" sibTransId="{BBAE9A25-FEEE-4416-81BD-5A83B3867D7A}"/>
    <dgm:cxn modelId="{99BBD822-4DB9-7D42-9F95-6E806A0A339C}" type="presOf" srcId="{5609EDB5-A06B-4449-BE67-F25673CF3178}" destId="{C0C3AAD8-C5C7-4D53-A098-19ABC56841E2}" srcOrd="0" destOrd="0" presId="urn:microsoft.com/office/officeart/2005/8/layout/process4"/>
    <dgm:cxn modelId="{6A965433-1169-471C-8F8B-FD11F0581B38}" srcId="{66B856B8-D011-4938-8056-DC29F93F714A}" destId="{800135D2-0F40-46CD-B395-94F1EA651D50}" srcOrd="1" destOrd="0" parTransId="{9D9C1800-BC15-4760-9512-2E294D3A63A6}" sibTransId="{D6EB5DF9-1EC0-4398-863A-F205F4058382}"/>
    <dgm:cxn modelId="{0A5C3066-91A6-0E40-9E7D-C212A224E17C}" type="presOf" srcId="{800135D2-0F40-46CD-B395-94F1EA651D50}" destId="{FD3390B5-0B47-4EE6-9A63-897DA718A4DE}" srcOrd="0" destOrd="0" presId="urn:microsoft.com/office/officeart/2005/8/layout/process4"/>
    <dgm:cxn modelId="{38978B92-24D4-4F41-ADEE-C8D3B7404D79}" type="presOf" srcId="{66B856B8-D011-4938-8056-DC29F93F714A}" destId="{0699A436-87AD-4E7B-B4A4-F5FDDF787A02}" srcOrd="0" destOrd="0" presId="urn:microsoft.com/office/officeart/2005/8/layout/process4"/>
    <dgm:cxn modelId="{1C718AAD-4A3F-43DC-A34B-50E6AFC2B305}" srcId="{66B856B8-D011-4938-8056-DC29F93F714A}" destId="{B674ACB4-EE27-4AC9-AB0C-FAB7DC152372}" srcOrd="2" destOrd="0" parTransId="{A035DF0F-B5A9-4E51-8E9C-C3E61331D68A}" sibTransId="{334A4143-690E-4ACA-BB5A-01D9E209BD00}"/>
    <dgm:cxn modelId="{8947F4F5-8F4F-1347-9160-B6385DD65664}" type="presParOf" srcId="{0699A436-87AD-4E7B-B4A4-F5FDDF787A02}" destId="{4C2C0223-0CC6-408F-8B6F-DAC36198ABEA}" srcOrd="0" destOrd="0" presId="urn:microsoft.com/office/officeart/2005/8/layout/process4"/>
    <dgm:cxn modelId="{AF22A304-4818-EF4B-A087-2D30E076D32B}" type="presParOf" srcId="{4C2C0223-0CC6-408F-8B6F-DAC36198ABEA}" destId="{E950E7C2-D3AA-4472-89D2-3BBEF2BF2415}" srcOrd="0" destOrd="0" presId="urn:microsoft.com/office/officeart/2005/8/layout/process4"/>
    <dgm:cxn modelId="{CD73602D-FC8A-ED48-AA89-92509C18A8A2}" type="presParOf" srcId="{0699A436-87AD-4E7B-B4A4-F5FDDF787A02}" destId="{6FD8EA75-E952-4FBA-A898-2403E87B136B}" srcOrd="1" destOrd="0" presId="urn:microsoft.com/office/officeart/2005/8/layout/process4"/>
    <dgm:cxn modelId="{047A8AB5-996E-F042-9D3E-95867A019211}" type="presParOf" srcId="{0699A436-87AD-4E7B-B4A4-F5FDDF787A02}" destId="{807459D8-0390-4476-BE30-40FE550321F9}" srcOrd="2" destOrd="0" presId="urn:microsoft.com/office/officeart/2005/8/layout/process4"/>
    <dgm:cxn modelId="{01ABA4B4-E6A6-624A-B8B7-094FF2946B30}" type="presParOf" srcId="{807459D8-0390-4476-BE30-40FE550321F9}" destId="{FD3390B5-0B47-4EE6-9A63-897DA718A4DE}" srcOrd="0" destOrd="0" presId="urn:microsoft.com/office/officeart/2005/8/layout/process4"/>
    <dgm:cxn modelId="{E867E7B2-541B-C745-89A5-91FA1BFE1BF6}" type="presParOf" srcId="{0699A436-87AD-4E7B-B4A4-F5FDDF787A02}" destId="{5EAFAD5D-DF13-43F2-83BC-AE0F00F19884}" srcOrd="3" destOrd="0" presId="urn:microsoft.com/office/officeart/2005/8/layout/process4"/>
    <dgm:cxn modelId="{83BA6330-6A58-F948-AFE0-9C758D1F9069}" type="presParOf" srcId="{0699A436-87AD-4E7B-B4A4-F5FDDF787A02}" destId="{9E0F5852-478F-4552-9E99-D4113ED8CBAA}" srcOrd="4" destOrd="0" presId="urn:microsoft.com/office/officeart/2005/8/layout/process4"/>
    <dgm:cxn modelId="{458C9F19-C414-7D43-82AA-A11BDE523197}" type="presParOf" srcId="{9E0F5852-478F-4552-9E99-D4113ED8CBAA}" destId="{C0C3AAD8-C5C7-4D53-A098-19ABC56841E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0E7C2-D3AA-4472-89D2-3BBEF2BF2415}">
      <dsp:nvSpPr>
        <dsp:cNvPr id="0" name=""/>
        <dsp:cNvSpPr/>
      </dsp:nvSpPr>
      <dsp:spPr>
        <a:xfrm>
          <a:off x="0" y="2285308"/>
          <a:ext cx="7886700" cy="7500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3. How to pick the “best” function?</a:t>
          </a:r>
          <a:endParaRPr lang="zh-TW" altLang="en-US" sz="2400" kern="1200" dirty="0"/>
        </a:p>
      </dsp:txBody>
      <dsp:txXfrm>
        <a:off x="0" y="2285308"/>
        <a:ext cx="7886700" cy="750089"/>
      </dsp:txXfrm>
    </dsp:sp>
    <dsp:sp modelId="{FD3390B5-0B47-4EE6-9A63-897DA718A4DE}">
      <dsp:nvSpPr>
        <dsp:cNvPr id="0" name=""/>
        <dsp:cNvSpPr/>
      </dsp:nvSpPr>
      <dsp:spPr>
        <a:xfrm rot="10800000">
          <a:off x="0" y="1142922"/>
          <a:ext cx="7886700" cy="1153637"/>
        </a:xfrm>
        <a:prstGeom prst="upArrowCallout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2. What is the “best” function?</a:t>
          </a:r>
          <a:endParaRPr lang="zh-TW" altLang="en-US" sz="2400" kern="1200" dirty="0"/>
        </a:p>
      </dsp:txBody>
      <dsp:txXfrm rot="10800000">
        <a:off x="0" y="1142922"/>
        <a:ext cx="7886700" cy="749599"/>
      </dsp:txXfrm>
    </dsp:sp>
    <dsp:sp modelId="{C0C3AAD8-C5C7-4D53-A098-19ABC56841E2}">
      <dsp:nvSpPr>
        <dsp:cNvPr id="0" name=""/>
        <dsp:cNvSpPr/>
      </dsp:nvSpPr>
      <dsp:spPr>
        <a:xfrm rot="10800000">
          <a:off x="0" y="536"/>
          <a:ext cx="7886700" cy="1153637"/>
        </a:xfrm>
        <a:prstGeom prst="upArrowCallou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1. What is the model (function hypothesis set)? </a:t>
          </a:r>
          <a:endParaRPr lang="zh-TW" altLang="en-US" sz="2400" kern="1200" dirty="0"/>
        </a:p>
      </dsp:txBody>
      <dsp:txXfrm rot="10800000">
        <a:off x="0" y="536"/>
        <a:ext cx="7886700" cy="749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wmf"/><Relationship Id="rId18" Type="http://schemas.openxmlformats.org/officeDocument/2006/relationships/image" Target="../media/image33.wmf"/><Relationship Id="rId3" Type="http://schemas.openxmlformats.org/officeDocument/2006/relationships/image" Target="../media/image18.wmf"/><Relationship Id="rId21" Type="http://schemas.openxmlformats.org/officeDocument/2006/relationships/image" Target="../media/image36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17" Type="http://schemas.openxmlformats.org/officeDocument/2006/relationships/image" Target="../media/image32.wmf"/><Relationship Id="rId25" Type="http://schemas.openxmlformats.org/officeDocument/2006/relationships/image" Target="../media/image40.wmf"/><Relationship Id="rId2" Type="http://schemas.openxmlformats.org/officeDocument/2006/relationships/image" Target="../media/image17.wmf"/><Relationship Id="rId16" Type="http://schemas.openxmlformats.org/officeDocument/2006/relationships/image" Target="../media/image31.wmf"/><Relationship Id="rId20" Type="http://schemas.openxmlformats.org/officeDocument/2006/relationships/image" Target="../media/image35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24" Type="http://schemas.openxmlformats.org/officeDocument/2006/relationships/image" Target="../media/image39.wmf"/><Relationship Id="rId5" Type="http://schemas.openxmlformats.org/officeDocument/2006/relationships/image" Target="../media/image20.wmf"/><Relationship Id="rId15" Type="http://schemas.openxmlformats.org/officeDocument/2006/relationships/image" Target="../media/image30.wmf"/><Relationship Id="rId23" Type="http://schemas.openxmlformats.org/officeDocument/2006/relationships/image" Target="../media/image38.wmf"/><Relationship Id="rId10" Type="http://schemas.openxmlformats.org/officeDocument/2006/relationships/image" Target="../media/image25.wmf"/><Relationship Id="rId19" Type="http://schemas.openxmlformats.org/officeDocument/2006/relationships/image" Target="../media/image34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Relationship Id="rId14" Type="http://schemas.openxmlformats.org/officeDocument/2006/relationships/image" Target="../media/image29.wmf"/><Relationship Id="rId22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wmf"/><Relationship Id="rId18" Type="http://schemas.openxmlformats.org/officeDocument/2006/relationships/image" Target="../media/image33.wmf"/><Relationship Id="rId3" Type="http://schemas.openxmlformats.org/officeDocument/2006/relationships/image" Target="../media/image18.wmf"/><Relationship Id="rId21" Type="http://schemas.openxmlformats.org/officeDocument/2006/relationships/image" Target="../media/image37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17" Type="http://schemas.openxmlformats.org/officeDocument/2006/relationships/image" Target="../media/image32.wmf"/><Relationship Id="rId2" Type="http://schemas.openxmlformats.org/officeDocument/2006/relationships/image" Target="../media/image17.wmf"/><Relationship Id="rId16" Type="http://schemas.openxmlformats.org/officeDocument/2006/relationships/image" Target="../media/image31.wmf"/><Relationship Id="rId20" Type="http://schemas.openxmlformats.org/officeDocument/2006/relationships/image" Target="../media/image35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24" Type="http://schemas.openxmlformats.org/officeDocument/2006/relationships/image" Target="../media/image43.wmf"/><Relationship Id="rId5" Type="http://schemas.openxmlformats.org/officeDocument/2006/relationships/image" Target="../media/image20.wmf"/><Relationship Id="rId15" Type="http://schemas.openxmlformats.org/officeDocument/2006/relationships/image" Target="../media/image30.wmf"/><Relationship Id="rId23" Type="http://schemas.openxmlformats.org/officeDocument/2006/relationships/image" Target="../media/image42.wmf"/><Relationship Id="rId10" Type="http://schemas.openxmlformats.org/officeDocument/2006/relationships/image" Target="../media/image25.wmf"/><Relationship Id="rId19" Type="http://schemas.openxmlformats.org/officeDocument/2006/relationships/image" Target="../media/image34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Relationship Id="rId14" Type="http://schemas.openxmlformats.org/officeDocument/2006/relationships/image" Target="../media/image29.wmf"/><Relationship Id="rId22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56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12" Type="http://schemas.openxmlformats.org/officeDocument/2006/relationships/image" Target="../media/image55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11" Type="http://schemas.openxmlformats.org/officeDocument/2006/relationships/image" Target="../media/image54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6F0CA-0AD0-4B99-947A-FB4240F36E54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861B8-D623-4300-A6E8-FC9E554B95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74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i="0" dirty="0"/>
              <a:t>KL divergence: the amount of information lost when Q is used to approximate P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i="0" dirty="0"/>
              <a:t>Cross Entropy: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message-length when a wrong distribution Q is assumed while the data actually follows a distribution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endParaRPr lang="en-US" altLang="zh-TW" sz="2000" i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i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0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31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1200" i="1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TW" sz="1200" i="1">
                              <a:latin typeface="Cambria Math"/>
                            </a:rPr>
                            <m:t>||</m:t>
                          </m:r>
                          <m:r>
                            <a:rPr lang="en-US" altLang="zh-TW" sz="1200" b="0" i="1" smtClean="0">
                              <a:latin typeface="Cambria Math"/>
                            </a:rPr>
                            <m:t>𝑞</m:t>
                          </m:r>
                        </m:e>
                      </m:d>
                      <m:r>
                        <a:rPr lang="en-US" altLang="zh-TW" sz="1200" i="1">
                          <a:latin typeface="Cambria Math"/>
                        </a:rPr>
                        <m:t>=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2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altLang="zh-TW" sz="1200" i="1">
                          <a:latin typeface="Cambria Math"/>
                        </a:rPr>
                        <m:t>+</m:t>
                      </m:r>
                      <m:r>
                        <a:rPr lang="en-US" altLang="zh-TW" sz="1200" i="1">
                          <a:latin typeface="Cambria Math"/>
                        </a:rPr>
                        <m:t>𝐻</m:t>
                      </m:r>
                      <m:r>
                        <a:rPr lang="en-US" altLang="zh-TW" sz="1200" i="1">
                          <a:latin typeface="Cambria Math"/>
                        </a:rPr>
                        <m:t>(</m:t>
                      </m:r>
                      <m:r>
                        <a:rPr lang="en-US" altLang="zh-TW" sz="1200" i="1">
                          <a:latin typeface="Cambria Math"/>
                        </a:rPr>
                        <m:t>𝑝</m:t>
                      </m:r>
                      <m:r>
                        <a:rPr lang="en-US" altLang="zh-TW" sz="1200" i="1">
                          <a:latin typeface="Cambria Math"/>
                        </a:rPr>
                        <m:t>,</m:t>
                      </m:r>
                      <m:r>
                        <a:rPr lang="en-US" altLang="zh-TW" sz="1200" i="1">
                          <a:latin typeface="Cambria Math"/>
                        </a:rPr>
                        <m:t>𝑞</m:t>
                      </m:r>
                      <m:r>
                        <a:rPr lang="en-US" altLang="zh-TW" sz="12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en-US" altLang="zh-TW" dirty="0"/>
              </a:p>
              <a:p>
                <a:r>
                  <a:rPr lang="en-US" altLang="zh-TW" sz="2400" dirty="0"/>
                  <a:t>For </a:t>
                </a:r>
                <a:r>
                  <a:rPr lang="en-US" altLang="zh-TW" sz="2400" dirty="0" err="1">
                    <a:solidFill>
                      <a:srgbClr val="00B050"/>
                    </a:solidFill>
                  </a:rPr>
                  <a:t>Softplus</a:t>
                </a:r>
                <a:endParaRPr lang="en-US" altLang="zh-TW" sz="24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sz="2400" i="1" dirty="0"/>
                  <a:t>J(</a:t>
                </a:r>
                <a:r>
                  <a:rPr lang="en-US" altLang="zh-TW" sz="2400" i="1" dirty="0">
                    <a:sym typeface="Symbol" panose="05050102010706020507" pitchFamily="18" charset="2"/>
                  </a:rPr>
                  <a:t></a:t>
                </a:r>
                <a:r>
                  <a:rPr lang="en-US" altLang="zh-TW" sz="2400" i="1" dirty="0"/>
                  <a:t>) </a:t>
                </a:r>
                <a:r>
                  <a:rPr lang="en-US" altLang="zh-TW" sz="2400" dirty="0"/>
                  <a:t>saturates only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≪0</m:t>
                    </m:r>
                  </m:oMath>
                </a14:m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/>
                  </a:rPr>
                  <a:t>𝐷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𝐾𝐿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zh-TW" sz="1200" b="0" i="0" smtClean="0">
                    <a:latin typeface="Cambria Math"/>
                  </a:rPr>
                  <a:t>𝑝</a:t>
                </a:r>
                <a:r>
                  <a:rPr lang="en-US" altLang="zh-TW" sz="1200" i="0">
                    <a:latin typeface="Cambria Math"/>
                  </a:rPr>
                  <a:t>||</a:t>
                </a:r>
                <a:r>
                  <a:rPr lang="en-US" altLang="zh-TW" sz="1200" b="0" i="0" smtClean="0">
                    <a:latin typeface="Cambria Math"/>
                  </a:rPr>
                  <a:t>𝑞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/>
                  </a:rPr>
                  <a:t>=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TW" sz="1200" i="0">
                    <a:latin typeface="Cambria Math"/>
                  </a:rPr>
                  <a:t>𝐻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latin typeface="Cambria Math"/>
                  </a:rPr>
                  <a:t>𝑝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/>
                  </a:rPr>
                  <a:t>+𝐻(𝑝,𝑞)</a:t>
                </a:r>
                <a:endParaRPr lang="zh-TW" altLang="en-US" sz="1200" dirty="0"/>
              </a:p>
              <a:p>
                <a:endParaRPr lang="en-US" altLang="zh-TW" dirty="0" smtClean="0"/>
              </a:p>
              <a:p>
                <a:r>
                  <a:rPr lang="en-US" altLang="zh-TW" sz="2400" dirty="0" smtClean="0"/>
                  <a:t>For </a:t>
                </a:r>
                <a:r>
                  <a:rPr lang="en-US" altLang="zh-TW" sz="2400" dirty="0" err="1">
                    <a:solidFill>
                      <a:srgbClr val="00B050"/>
                    </a:solidFill>
                  </a:rPr>
                  <a:t>Softplus</a:t>
                </a:r>
                <a:endParaRPr lang="en-US" altLang="zh-TW" sz="24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sz="2400" i="1" dirty="0"/>
                  <a:t>J(</a:t>
                </a:r>
                <a:r>
                  <a:rPr lang="en-US" altLang="zh-TW" sz="2400" i="1" dirty="0">
                    <a:sym typeface="Symbol" panose="05050102010706020507" pitchFamily="18" charset="2"/>
                  </a:rPr>
                  <a:t></a:t>
                </a:r>
                <a:r>
                  <a:rPr lang="en-US" altLang="zh-TW" sz="2400" i="1" dirty="0"/>
                  <a:t>) </a:t>
                </a:r>
                <a:r>
                  <a:rPr lang="en-US" altLang="zh-TW" sz="2400" dirty="0"/>
                  <a:t>saturates only when </a:t>
                </a:r>
                <a:r>
                  <a:rPr lang="en-US" altLang="zh-TW" sz="2400" i="0">
                    <a:latin typeface="Cambria Math" panose="02040503050406030204" pitchFamily="18" charset="0"/>
                  </a:rPr>
                  <a:t>(1−2𝑦)𝑧≪0</a:t>
                </a:r>
                <a:endParaRPr lang="en-US" altLang="zh-TW" sz="24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7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W: p*n, </a:t>
            </a:r>
          </a:p>
          <a:p>
            <a:r>
              <a:rPr lang="en-US" altLang="zh-TW" dirty="0"/>
              <a:t>V:p*q, U:q*n,</a:t>
            </a:r>
            <a:r>
              <a:rPr lang="en-US" altLang="zh-TW" baseline="0" dirty="0"/>
              <a:t> (</a:t>
            </a:r>
            <a:r>
              <a:rPr lang="en-US" altLang="zh-TW" baseline="0" dirty="0" err="1"/>
              <a:t>p+n</a:t>
            </a:r>
            <a:r>
              <a:rPr lang="en-US" altLang="zh-TW" baseline="0" dirty="0"/>
              <a:t>)*q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52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In some cases, one can gain some computational advantages by requiring fewer parameters</a:t>
            </a:r>
          </a:p>
          <a:p>
            <a:pPr lvl="1"/>
            <a:r>
              <a:rPr lang="en-US" altLang="zh-TW" sz="2000" dirty="0"/>
              <a:t>If the features can be summarized by taking the max over each group of k features, then </a:t>
            </a:r>
            <a:r>
              <a:rPr lang="en-US" altLang="zh-TW" sz="2000" u="sng" dirty="0"/>
              <a:t>the next layer can get by with </a:t>
            </a:r>
            <a:r>
              <a:rPr lang="en-US" altLang="zh-TW" sz="2000" i="1" u="sng" dirty="0"/>
              <a:t>k</a:t>
            </a:r>
            <a:r>
              <a:rPr lang="en-US" altLang="zh-TW" sz="2000" u="sng" dirty="0"/>
              <a:t> times fewer weights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253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Most neural networks are organized into groups of units called 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layers</a:t>
                </a:r>
              </a:p>
              <a:p>
                <a:pPr lvl="1"/>
                <a:r>
                  <a:rPr lang="en-US" altLang="zh-TW" sz="2000" dirty="0"/>
                  <a:t>These layers are arranged in a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chain</a:t>
                </a:r>
                <a:r>
                  <a:rPr lang="en-US" altLang="zh-TW" sz="2000" dirty="0"/>
                  <a:t> structure</a:t>
                </a:r>
              </a:p>
              <a:p>
                <a:pPr lvl="1"/>
                <a:r>
                  <a:rPr lang="en-US" altLang="zh-TW" sz="2000" dirty="0"/>
                  <a:t>With each layer being a function of the layer preceded it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/>
                            </a:rPr>
                            <m:t>(1)</m:t>
                          </m:r>
                        </m:sup>
                      </m:sSup>
                      <m:r>
                        <a:rPr lang="en-US" altLang="zh-TW" sz="1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1800" i="1">
                              <a:latin typeface="Cambria Math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TW" sz="1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18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US" altLang="zh-TW" sz="1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1800" i="1">
                              <a:latin typeface="Cambria Math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TW" sz="1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1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Most neural networks are organized into groups of units called </a:t>
                </a:r>
                <a:r>
                  <a:rPr lang="en-US" altLang="zh-TW" sz="2400" dirty="0" smtClean="0">
                    <a:solidFill>
                      <a:schemeClr val="tx2"/>
                    </a:solidFill>
                  </a:rPr>
                  <a:t>layers</a:t>
                </a:r>
              </a:p>
              <a:p>
                <a:pPr lvl="1"/>
                <a:r>
                  <a:rPr lang="en-US" altLang="zh-TW" sz="2000" dirty="0" smtClean="0"/>
                  <a:t>These </a:t>
                </a:r>
                <a:r>
                  <a:rPr lang="en-US" altLang="zh-TW" sz="2000" dirty="0"/>
                  <a:t>layers </a:t>
                </a:r>
                <a:r>
                  <a:rPr lang="en-US" altLang="zh-TW" sz="2000" dirty="0" smtClean="0"/>
                  <a:t>are arranged in </a:t>
                </a:r>
                <a:r>
                  <a:rPr lang="en-US" altLang="zh-TW" sz="2000" dirty="0"/>
                  <a:t>a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chain</a:t>
                </a:r>
                <a:r>
                  <a:rPr lang="en-US" altLang="zh-TW" sz="2000" dirty="0"/>
                  <a:t> structure</a:t>
                </a:r>
              </a:p>
              <a:p>
                <a:pPr lvl="1"/>
                <a:r>
                  <a:rPr lang="en-US" altLang="zh-TW" sz="2000" dirty="0"/>
                  <a:t>With each layer being a function of the layer preceded it</a:t>
                </a:r>
              </a:p>
              <a:p>
                <a:pPr lvl="2"/>
                <a:r>
                  <a:rPr lang="en-US" altLang="zh-TW" sz="1800" i="0">
                    <a:latin typeface="Cambria Math"/>
                  </a:rPr>
                  <a:t>ℎ^((1))=𝑔^((1)) (𝑊^(1)𝑇 𝑥+𝑏^((1)) )</a:t>
                </a:r>
                <a:endParaRPr lang="en-US" altLang="zh-TW" sz="1800" dirty="0"/>
              </a:p>
              <a:p>
                <a:pPr lvl="2"/>
                <a:r>
                  <a:rPr lang="en-US" altLang="zh-TW" sz="1800" i="0">
                    <a:latin typeface="Cambria Math"/>
                  </a:rPr>
                  <a:t>ℎ^((2))=𝑔^((2)) (𝑊^(2)𝑇 ℎ^((1))+𝑏^((2)) )</a:t>
                </a:r>
                <a:endParaRPr lang="en-US" altLang="zh-TW" sz="18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37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mirror axis of symmetry is given by the hyperplane defined by the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weights and bias of the unit.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289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Only one dimension is 1, and others are all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Index of the dimension which is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FF0000"/>
                </a:solidFill>
              </a:rPr>
              <a:t>Do we have to consider other dimensions?</a:t>
            </a:r>
            <a:endParaRPr lang="zh-TW" altLang="en-US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F8E89-12A7-4832-A606-2F09B9606CC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524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F8E89-12A7-4832-A606-2F09B9606CC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69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FFC000"/>
                </a:solidFill>
              </a:rPr>
              <a:t>No feedback </a:t>
            </a:r>
            <a:r>
              <a:rPr lang="en-US" altLang="zh-TW" sz="2400" dirty="0"/>
              <a:t>connections </a:t>
            </a:r>
          </a:p>
          <a:p>
            <a:pPr lvl="1"/>
            <a:r>
              <a:rPr lang="en-US" altLang="zh-TW" sz="2000" dirty="0"/>
              <a:t>Information flows through functions from x to output y</a:t>
            </a:r>
          </a:p>
          <a:p>
            <a:r>
              <a:rPr lang="en-US" altLang="zh-TW" sz="2400" dirty="0"/>
              <a:t>When feedforward neural networks are extended to include feedback connections they are called </a:t>
            </a:r>
            <a:r>
              <a:rPr lang="en-US" altLang="zh-TW" sz="2400" u="sng" dirty="0">
                <a:solidFill>
                  <a:schemeClr val="accent4"/>
                </a:solidFill>
              </a:rPr>
              <a:t>R</a:t>
            </a:r>
            <a:r>
              <a:rPr lang="en-US" altLang="zh-TW" sz="2400" i="1" u="sng" dirty="0">
                <a:solidFill>
                  <a:schemeClr val="accent4"/>
                </a:solidFill>
              </a:rPr>
              <a:t>ecurrent Neural Networks</a:t>
            </a:r>
          </a:p>
          <a:p>
            <a:r>
              <a:rPr lang="en-US" altLang="zh-TW" sz="2400" u="sng" dirty="0">
                <a:solidFill>
                  <a:srgbClr val="FFC000"/>
                </a:solidFill>
              </a:rPr>
              <a:t>Convolutional networks </a:t>
            </a:r>
            <a:r>
              <a:rPr lang="en-US" altLang="zh-TW" sz="2400" dirty="0"/>
              <a:t>are a special kind of feedforward networks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39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Behavior of other layers is not directly specified by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Learning algorithm must decide how to use those layers to produce value that is close to </a:t>
            </a:r>
            <a:r>
              <a:rPr lang="en-US" altLang="zh-TW" sz="1200" i="1" dirty="0"/>
              <a:t>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Training data does not say what individual layers should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/>
              <a:t>Since the desired output for these layers is not shown, they are called </a:t>
            </a:r>
            <a:r>
              <a:rPr lang="en-US" altLang="zh-TW" sz="1200" i="1" dirty="0"/>
              <a:t>hidden layers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69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4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/>
              <a:t>Other output types</a:t>
            </a:r>
          </a:p>
          <a:p>
            <a:pPr lvl="1"/>
            <a:r>
              <a:rPr lang="en-US" altLang="zh-TW" sz="2800" dirty="0"/>
              <a:t>Not direct prediction of y but provide parameters of distribution over 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535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 distributions based on exponentiation and normalization are common throughout the statistical modeling literature.</a:t>
            </a:r>
          </a:p>
          <a:p>
            <a:endParaRPr lang="en-US" altLang="zh-TW" sz="1200" dirty="0"/>
          </a:p>
          <a:p>
            <a:r>
              <a:rPr lang="en-US" altLang="zh-TW" sz="1200" dirty="0"/>
              <a:t>Ensures there is always a strong gradient whenever the model has the wrong answer.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82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Task of learning for a discrete variable with n values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436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Intuition gained</a:t>
                </a:r>
              </a:p>
              <a:p>
                <a:pPr lvl="1"/>
                <a:r>
                  <a:rPr lang="en-US" altLang="zh-TW" sz="2000" dirty="0"/>
                  <a:t>Cost function penalizes most active incorrect prediction</a:t>
                </a:r>
              </a:p>
              <a:p>
                <a:pPr lvl="1"/>
                <a:r>
                  <a:rPr lang="en-US" altLang="zh-TW" sz="2000" dirty="0"/>
                  <a:t>If the correct answer already has the largest input to </a:t>
                </a:r>
                <a:r>
                  <a:rPr lang="en-US" altLang="zh-TW" sz="2000" dirty="0" err="1"/>
                  <a:t>softmax</a:t>
                </a:r>
                <a:r>
                  <a:rPr lang="en-US" altLang="zh-TW" sz="2000" dirty="0"/>
                  <a:t>, then the 1</a:t>
                </a:r>
                <a:r>
                  <a:rPr lang="en-US" altLang="zh-TW" sz="2000" baseline="30000" dirty="0"/>
                  <a:t>st</a:t>
                </a:r>
                <a:r>
                  <a:rPr lang="en-US" altLang="zh-TW" sz="2000" dirty="0"/>
                  <a:t> and 2</a:t>
                </a:r>
                <a:r>
                  <a:rPr lang="en-US" altLang="zh-TW" sz="2000" baseline="30000" dirty="0"/>
                  <a:t>nd</a:t>
                </a:r>
                <a:r>
                  <a:rPr lang="en-US" altLang="zh-TW" sz="2000" dirty="0"/>
                  <a:t> term will roughly cancel</a:t>
                </a:r>
              </a:p>
              <a:p>
                <a:pPr lvl="1"/>
                <a:r>
                  <a:rPr lang="en-US" altLang="zh-TW" sz="2000" dirty="0" err="1"/>
                  <a:t>Unregularized</a:t>
                </a:r>
                <a:r>
                  <a:rPr lang="en-US" altLang="zh-TW" sz="2000" dirty="0"/>
                  <a:t> Maximum Likelihood will drive the </a:t>
                </a:r>
                <a:r>
                  <a:rPr lang="en-US" altLang="zh-TW" sz="2000" dirty="0" err="1"/>
                  <a:t>softmax</a:t>
                </a:r>
                <a:r>
                  <a:rPr lang="en-US" altLang="zh-TW" sz="2000" dirty="0"/>
                  <a:t> to predict the fraction of counts for each outcome </a:t>
                </a:r>
              </a:p>
              <a:p>
                <a:pPr lvl="1"/>
                <a:r>
                  <a:rPr lang="en-US" altLang="zh-TW" sz="2000" dirty="0"/>
                  <a:t>i.e.   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𝑠𝑜𝑓𝑡𝑚𝑎𝑥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;</m:t>
                            </m:r>
                            <m:r>
                              <a:rPr lang="zh-TW" altLang="en-US" sz="2000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/>
                        <a:ea typeface="Cambria Math"/>
                      </a:rPr>
                      <m:t>≈</m:t>
                    </m:r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sz="20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TW" sz="20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sz="20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altLang="zh-TW" sz="2000" i="1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TW" sz="20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TW" sz="2000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altLang="zh-TW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Intuition gained</a:t>
                </a:r>
              </a:p>
              <a:p>
                <a:pPr lvl="1"/>
                <a:r>
                  <a:rPr lang="en-US" altLang="zh-TW" sz="2000" dirty="0" smtClean="0"/>
                  <a:t>Cost function penalizes </a:t>
                </a:r>
                <a:r>
                  <a:rPr lang="en-US" altLang="zh-TW" sz="2000" dirty="0" smtClean="0"/>
                  <a:t>most active incorrect prediction</a:t>
                </a:r>
              </a:p>
              <a:p>
                <a:pPr lvl="1"/>
                <a:r>
                  <a:rPr lang="en-US" altLang="zh-TW" sz="2000" dirty="0" smtClean="0"/>
                  <a:t>If the correct answer already has the largest input to </a:t>
                </a:r>
                <a:r>
                  <a:rPr lang="en-US" altLang="zh-TW" sz="2000" dirty="0" err="1" smtClean="0"/>
                  <a:t>softmax</a:t>
                </a:r>
                <a:r>
                  <a:rPr lang="en-US" altLang="zh-TW" sz="2000" dirty="0" smtClean="0"/>
                  <a:t>, then the 1</a:t>
                </a:r>
                <a:r>
                  <a:rPr lang="en-US" altLang="zh-TW" sz="2000" baseline="30000" dirty="0" smtClean="0"/>
                  <a:t>st</a:t>
                </a:r>
                <a:r>
                  <a:rPr lang="en-US" altLang="zh-TW" sz="2000" dirty="0" smtClean="0"/>
                  <a:t> and 2</a:t>
                </a:r>
                <a:r>
                  <a:rPr lang="en-US" altLang="zh-TW" sz="2000" baseline="30000" dirty="0" smtClean="0"/>
                  <a:t>nd</a:t>
                </a:r>
                <a:r>
                  <a:rPr lang="en-US" altLang="zh-TW" sz="2000" dirty="0" smtClean="0"/>
                  <a:t> term will roughly cancel</a:t>
                </a:r>
              </a:p>
              <a:p>
                <a:pPr lvl="1"/>
                <a:r>
                  <a:rPr lang="en-US" altLang="zh-TW" sz="2000" dirty="0" err="1" smtClean="0"/>
                  <a:t>Unregularized</a:t>
                </a:r>
                <a:r>
                  <a:rPr lang="en-US" altLang="zh-TW" sz="2000" dirty="0" smtClean="0"/>
                  <a:t> Maximum Likelihood will drive the </a:t>
                </a:r>
                <a:r>
                  <a:rPr lang="en-US" altLang="zh-TW" sz="2000" dirty="0" err="1" smtClean="0"/>
                  <a:t>softmax</a:t>
                </a:r>
                <a:r>
                  <a:rPr lang="en-US" altLang="zh-TW" sz="2000" dirty="0" smtClean="0"/>
                  <a:t> to predict the fraction of counts for each outcome </a:t>
                </a:r>
              </a:p>
              <a:p>
                <a:pPr lvl="1"/>
                <a:r>
                  <a:rPr lang="en-US" altLang="zh-TW" sz="2000" dirty="0" smtClean="0"/>
                  <a:t>i.e.    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altLang="zh-TW" sz="2000" b="0" i="0" smtClean="0">
                    <a:latin typeface="Cambria Math"/>
                  </a:rPr>
                  <a:t>𝑠𝑜𝑓𝑡𝑚𝑎𝑥(𝑧(𝑥;</a:t>
                </a:r>
                <a:r>
                  <a:rPr lang="zh-TW" altLang="en-US" sz="2000" b="0" i="0" smtClean="0">
                    <a:latin typeface="Cambria Math"/>
                  </a:rPr>
                  <a:t>𝜃</a:t>
                </a:r>
                <a:r>
                  <a:rPr lang="en-US" altLang="zh-TW" sz="2000" b="0" i="0" smtClean="0">
                    <a:latin typeface="Cambria Math"/>
                  </a:rPr>
                  <a:t>))_𝑖</a:t>
                </a:r>
                <a:r>
                  <a:rPr lang="en-US" altLang="zh-TW" sz="2000" i="0">
                    <a:latin typeface="Cambria Math"/>
                    <a:ea typeface="Cambria Math"/>
                  </a:rPr>
                  <a:t>≈</a:t>
                </a:r>
                <a:r>
                  <a:rPr lang="en-US" altLang="zh-TW" sz="2000" i="0" smtClean="0">
                    <a:latin typeface="Cambria Math"/>
                    <a:ea typeface="Cambria Math"/>
                  </a:rPr>
                  <a:t>(∑2</a:t>
                </a:r>
                <a:r>
                  <a:rPr lang="en-US" altLang="zh-TW" sz="2000" b="0" i="0" smtClean="0">
                    <a:latin typeface="Cambria Math"/>
                    <a:ea typeface="Cambria Math"/>
                  </a:rPr>
                  <a:t>_(𝑗=1)^𝑚▒1_(𝑦^((𝑖))=𝑖,𝑥</a:t>
                </a:r>
                <a:r>
                  <a:rPr lang="en-US" altLang="zh-TW" sz="2000" b="0" i="0">
                    <a:latin typeface="Cambria Math"/>
                    <a:ea typeface="Cambria Math"/>
                  </a:rPr>
                  <a:t>^(</a:t>
                </a:r>
                <a:r>
                  <a:rPr lang="en-US" altLang="zh-TW" sz="2000" i="0">
                    <a:latin typeface="Cambria Math"/>
                    <a:ea typeface="Cambria Math"/>
                  </a:rPr>
                  <a:t>(𝑖))=</a:t>
                </a:r>
                <a:r>
                  <a:rPr lang="en-US" altLang="zh-TW" sz="2000" b="0" i="0" smtClean="0">
                    <a:latin typeface="Cambria Math"/>
                    <a:ea typeface="Cambria Math"/>
                  </a:rPr>
                  <a:t>𝑥) )/(</a:t>
                </a:r>
                <a:r>
                  <a:rPr lang="en-US" altLang="zh-TW" sz="2000" b="0" i="0">
                    <a:latin typeface="Cambria Math"/>
                    <a:ea typeface="Cambria Math"/>
                  </a:rPr>
                  <a:t>∑2_(</a:t>
                </a:r>
                <a:r>
                  <a:rPr lang="en-US" altLang="zh-TW" sz="2000" i="0">
                    <a:latin typeface="Cambria Math"/>
                    <a:ea typeface="Cambria Math"/>
                  </a:rPr>
                  <a:t>𝑗=1)^𝑚▒1_(𝑥^((𝑖))=𝑥) </a:t>
                </a:r>
                <a:r>
                  <a:rPr lang="en-US" altLang="zh-TW" sz="2000" i="0" smtClean="0">
                    <a:latin typeface="Cambria Math"/>
                    <a:ea typeface="Cambria Math"/>
                  </a:rPr>
                  <a:t>)</a:t>
                </a:r>
                <a:endParaRPr lang="zh-TW" altLang="en-US" sz="20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96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dirty="0"/>
                  <a:t>Objective function that do not use a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 log </a:t>
                </a:r>
                <a:r>
                  <a:rPr lang="en-US" altLang="zh-TW" sz="1800" dirty="0"/>
                  <a:t>to undo the </a:t>
                </a:r>
                <a:r>
                  <a:rPr lang="en-US" altLang="zh-TW" sz="1800" dirty="0" err="1"/>
                  <a:t>exp</a:t>
                </a:r>
                <a:r>
                  <a:rPr lang="en-US" altLang="zh-TW" sz="1800" dirty="0"/>
                  <a:t> of </a:t>
                </a:r>
                <a:r>
                  <a:rPr lang="en-US" altLang="zh-TW" sz="1800" dirty="0" err="1"/>
                  <a:t>softmax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fail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to learn </a:t>
                </a:r>
                <a:r>
                  <a:rPr lang="en-US" altLang="zh-TW" sz="1800" dirty="0"/>
                  <a:t>when the argument to the </a:t>
                </a:r>
                <a:r>
                  <a:rPr lang="en-US" altLang="zh-TW" sz="1800" dirty="0" err="1"/>
                  <a:t>exp</a:t>
                </a:r>
                <a:r>
                  <a:rPr lang="en-US" altLang="zh-TW" sz="1800" dirty="0"/>
                  <a:t> becomes very negative, causing </a:t>
                </a:r>
                <a:r>
                  <a:rPr lang="en-US" altLang="zh-TW" sz="1800" dirty="0">
                    <a:solidFill>
                      <a:srgbClr val="00B050"/>
                    </a:solidFill>
                  </a:rPr>
                  <a:t>gradient to vanish</a:t>
                </a:r>
              </a:p>
              <a:p>
                <a:pPr lvl="1"/>
                <a:endParaRPr lang="en-US" altLang="zh-TW" sz="1800" dirty="0"/>
              </a:p>
              <a:p>
                <a:pPr lvl="1"/>
                <a:r>
                  <a:rPr lang="en-US" altLang="zh-TW" sz="1800" dirty="0"/>
                  <a:t>The </a:t>
                </a:r>
                <a:r>
                  <a:rPr lang="en-US" altLang="zh-TW" sz="1800" dirty="0" err="1"/>
                  <a:t>softmax</a:t>
                </a:r>
                <a:r>
                  <a:rPr lang="en-US" altLang="zh-TW" sz="1800" dirty="0"/>
                  <a:t> function is driven by the amount that its arguments deviate from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8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1800" i="1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1800" dirty="0"/>
              </a:p>
              <a:p>
                <a:pPr lvl="2"/>
                <a:r>
                  <a:rPr lang="en-US" altLang="zh-TW" sz="1600" dirty="0"/>
                  <a:t>because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𝑠𝑜𝑓𝑚𝑎𝑥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1600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6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1600" b="0" i="1" smtClean="0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TW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00" dirty="0"/>
              </a:p>
              <a:p>
                <a:pPr lvl="1"/>
                <a:r>
                  <a:rPr lang="en-US" altLang="zh-TW" sz="1800" dirty="0"/>
                  <a:t>When inputs differ a lot: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1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6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1600" b="0" i="1" smtClean="0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sz="1600" dirty="0"/>
                  <a:t>, the output </a:t>
                </a:r>
                <a:r>
                  <a:rPr lang="en-US" altLang="zh-TW" sz="1600" dirty="0" err="1"/>
                  <a:t>softmax</a:t>
                </a:r>
                <a:r>
                  <a:rPr lang="en-US" altLang="zh-TW" sz="1600" dirty="0"/>
                  <a:t>(z)</a:t>
                </a:r>
                <a:r>
                  <a:rPr lang="en-US" altLang="zh-TW" sz="1600" baseline="-25000" dirty="0" err="1"/>
                  <a:t>i</a:t>
                </a:r>
                <a:r>
                  <a:rPr lang="en-US" altLang="zh-TW" sz="1600" dirty="0"/>
                  <a:t> saturates to 1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1600" i="1" smtClean="0">
                        <a:latin typeface="Cambria Math"/>
                        <a:ea typeface="Cambria Math"/>
                      </a:rPr>
                      <m:t>≠</m:t>
                    </m:r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6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1600" i="1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sz="1600" dirty="0"/>
                  <a:t>, the output </a:t>
                </a:r>
                <a:r>
                  <a:rPr lang="en-US" altLang="zh-TW" sz="1600" dirty="0" err="1"/>
                  <a:t>softmax</a:t>
                </a:r>
                <a:r>
                  <a:rPr lang="en-US" altLang="zh-TW" sz="1600" dirty="0"/>
                  <a:t>(z)</a:t>
                </a:r>
                <a:r>
                  <a:rPr lang="en-US" altLang="zh-TW" sz="1600" baseline="-25000" dirty="0" err="1"/>
                  <a:t>i</a:t>
                </a:r>
                <a:r>
                  <a:rPr lang="en-US" altLang="zh-TW" sz="1600" dirty="0"/>
                  <a:t> saturates to 0</a:t>
                </a:r>
              </a:p>
              <a:p>
                <a:pPr lvl="1"/>
                <a:r>
                  <a:rPr lang="en-US" altLang="zh-TW" sz="1800" dirty="0"/>
                  <a:t>Winner-take-all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800" dirty="0" smtClean="0"/>
                  <a:t>Objective function that do not use a</a:t>
                </a:r>
                <a:r>
                  <a:rPr lang="en-US" altLang="zh-TW" sz="1800" dirty="0" smtClean="0">
                    <a:solidFill>
                      <a:srgbClr val="FF0000"/>
                    </a:solidFill>
                  </a:rPr>
                  <a:t> log </a:t>
                </a:r>
                <a:r>
                  <a:rPr lang="en-US" altLang="zh-TW" sz="1800" dirty="0" smtClean="0"/>
                  <a:t>to undo the </a:t>
                </a:r>
                <a:r>
                  <a:rPr lang="en-US" altLang="zh-TW" sz="1800" dirty="0" err="1" smtClean="0"/>
                  <a:t>exp</a:t>
                </a:r>
                <a:r>
                  <a:rPr lang="en-US" altLang="zh-TW" sz="1800" dirty="0" smtClean="0"/>
                  <a:t> of </a:t>
                </a:r>
                <a:r>
                  <a:rPr lang="en-US" altLang="zh-TW" sz="1800" dirty="0" err="1" smtClean="0"/>
                  <a:t>softmax</a:t>
                </a:r>
                <a:r>
                  <a:rPr lang="en-US" altLang="zh-TW" sz="1800" dirty="0" smtClean="0"/>
                  <a:t> </a:t>
                </a:r>
                <a:r>
                  <a:rPr lang="en-US" altLang="zh-TW" sz="1800" dirty="0" smtClean="0">
                    <a:solidFill>
                      <a:srgbClr val="FF0000"/>
                    </a:solidFill>
                  </a:rPr>
                  <a:t>fail</a:t>
                </a:r>
                <a:r>
                  <a:rPr lang="en-US" altLang="zh-TW" sz="1800" dirty="0" smtClean="0"/>
                  <a:t> </a:t>
                </a:r>
                <a:r>
                  <a:rPr lang="en-US" altLang="zh-TW" sz="1800" dirty="0" smtClean="0">
                    <a:solidFill>
                      <a:srgbClr val="FF0000"/>
                    </a:solidFill>
                  </a:rPr>
                  <a:t>to learn </a:t>
                </a:r>
                <a:r>
                  <a:rPr lang="en-US" altLang="zh-TW" sz="1800" dirty="0" smtClean="0"/>
                  <a:t>when the argument to the </a:t>
                </a:r>
                <a:r>
                  <a:rPr lang="en-US" altLang="zh-TW" sz="1800" dirty="0" err="1" smtClean="0"/>
                  <a:t>exp</a:t>
                </a:r>
                <a:r>
                  <a:rPr lang="en-US" altLang="zh-TW" sz="1800" dirty="0" smtClean="0"/>
                  <a:t> becomes very negative, causing </a:t>
                </a:r>
                <a:r>
                  <a:rPr lang="en-US" altLang="zh-TW" sz="1800" dirty="0" smtClean="0">
                    <a:solidFill>
                      <a:srgbClr val="00B050"/>
                    </a:solidFill>
                  </a:rPr>
                  <a:t>gradient to vanish</a:t>
                </a:r>
              </a:p>
              <a:p>
                <a:pPr lvl="1"/>
                <a:endParaRPr lang="en-US" altLang="zh-TW" sz="1800" dirty="0" smtClean="0"/>
              </a:p>
              <a:p>
                <a:pPr lvl="1"/>
                <a:r>
                  <a:rPr lang="en-US" altLang="zh-TW" sz="1800" dirty="0" smtClean="0"/>
                  <a:t>The </a:t>
                </a:r>
                <a:r>
                  <a:rPr lang="en-US" altLang="zh-TW" sz="1800" dirty="0" err="1"/>
                  <a:t>softmax</a:t>
                </a:r>
                <a:r>
                  <a:rPr lang="en-US" altLang="zh-TW" sz="1800" dirty="0"/>
                  <a:t> function is driven by the amount that its arguments deviate from </a:t>
                </a:r>
                <a:r>
                  <a:rPr lang="en-US" altLang="zh-TW" sz="1800" i="0">
                    <a:latin typeface="Cambria Math"/>
                  </a:rPr>
                  <a:t>max┬𝑖⁡〖𝑧_𝑖 〗</a:t>
                </a:r>
                <a:endParaRPr lang="en-US" altLang="zh-TW" sz="1800" dirty="0"/>
              </a:p>
              <a:p>
                <a:pPr lvl="2"/>
                <a:r>
                  <a:rPr lang="en-US" altLang="zh-TW" sz="1600" dirty="0" smtClean="0"/>
                  <a:t>because </a:t>
                </a:r>
                <a:r>
                  <a:rPr lang="en-US" altLang="zh-TW" sz="1600" i="0">
                    <a:latin typeface="Cambria Math" panose="02040503050406030204" pitchFamily="18" charset="0"/>
                  </a:rPr>
                  <a:t>𝑠𝑜𝑓𝑡𝑚𝑎𝑥</a:t>
                </a:r>
                <a:r>
                  <a:rPr lang="en-US" altLang="zh-TW" sz="1600" i="0">
                    <a:latin typeface="Cambria Math"/>
                  </a:rPr>
                  <a:t>(</a:t>
                </a:r>
                <a:r>
                  <a:rPr lang="en-US" altLang="zh-TW" sz="1600" i="0">
                    <a:latin typeface="Cambria Math" panose="02040503050406030204" pitchFamily="18" charset="0"/>
                  </a:rPr>
                  <a:t>𝑧</a:t>
                </a:r>
                <a:r>
                  <a:rPr lang="en-US" altLang="zh-TW" sz="1600" i="0">
                    <a:latin typeface="Cambria Math"/>
                  </a:rPr>
                  <a:t>)</a:t>
                </a:r>
                <a:r>
                  <a:rPr lang="en-US" altLang="zh-TW" sz="1600" i="0">
                    <a:latin typeface="Cambria Math" panose="02040503050406030204" pitchFamily="18" charset="0"/>
                  </a:rPr>
                  <a:t>=𝑠𝑜𝑓𝑚𝑎𝑥(𝑧</a:t>
                </a:r>
                <a:r>
                  <a:rPr lang="en-US" altLang="zh-TW" sz="1600" b="0" i="0" smtClean="0">
                    <a:latin typeface="Cambria Math"/>
                  </a:rPr>
                  <a:t>−max┬𝑖⁡〖𝑧_𝑖 〗</a:t>
                </a:r>
                <a:r>
                  <a:rPr lang="en-US" altLang="zh-TW" sz="1600" i="0">
                    <a:latin typeface="Cambria Math" panose="02040503050406030204" pitchFamily="18" charset="0"/>
                  </a:rPr>
                  <a:t>)</a:t>
                </a:r>
                <a:endParaRPr lang="en-US" altLang="zh-TW" sz="1600" dirty="0" smtClean="0"/>
              </a:p>
              <a:p>
                <a:pPr lvl="1"/>
                <a:r>
                  <a:rPr lang="en-US" altLang="zh-TW" sz="1800" dirty="0" smtClean="0"/>
                  <a:t>When inputs differ a lot:</a:t>
                </a:r>
              </a:p>
              <a:p>
                <a:pPr lvl="2"/>
                <a:r>
                  <a:rPr lang="en-US" altLang="zh-TW" sz="1600" i="0">
                    <a:latin typeface="Cambria Math"/>
                  </a:rPr>
                  <a:t>𝑧_𝑖</a:t>
                </a:r>
                <a:r>
                  <a:rPr lang="en-US" altLang="zh-TW" sz="1600" b="0" i="0" smtClean="0">
                    <a:latin typeface="Cambria Math"/>
                  </a:rPr>
                  <a:t>=</a:t>
                </a:r>
                <a:r>
                  <a:rPr lang="en-US" altLang="zh-TW" sz="1600" i="0">
                    <a:latin typeface="Cambria Math"/>
                  </a:rPr>
                  <a:t>max┬</a:t>
                </a:r>
                <a:r>
                  <a:rPr lang="en-US" altLang="zh-TW" sz="1600" b="0" i="0" smtClean="0">
                    <a:latin typeface="Cambria Math"/>
                  </a:rPr>
                  <a:t>𝑗</a:t>
                </a:r>
                <a:r>
                  <a:rPr lang="en-US" altLang="zh-TW" sz="1600" b="0" i="0">
                    <a:latin typeface="Cambria Math"/>
                  </a:rPr>
                  <a:t>⁡〖</a:t>
                </a:r>
                <a:r>
                  <a:rPr lang="en-US" altLang="zh-TW" sz="1600" i="0">
                    <a:latin typeface="Cambria Math"/>
                  </a:rPr>
                  <a:t>𝑧_</a:t>
                </a:r>
                <a:r>
                  <a:rPr lang="en-US" altLang="zh-TW" sz="1600" b="0" i="0" smtClean="0">
                    <a:latin typeface="Cambria Math"/>
                  </a:rPr>
                  <a:t>𝑗 </a:t>
                </a:r>
                <a:r>
                  <a:rPr lang="en-US" altLang="zh-TW" sz="1600" b="0" i="0">
                    <a:latin typeface="Cambria Math"/>
                  </a:rPr>
                  <a:t>〗</a:t>
                </a:r>
                <a:r>
                  <a:rPr lang="en-US" altLang="zh-TW" sz="1600" dirty="0" smtClean="0"/>
                  <a:t>, the output </a:t>
                </a:r>
                <a:r>
                  <a:rPr lang="en-US" altLang="zh-TW" sz="1600" dirty="0" err="1" smtClean="0"/>
                  <a:t>softmax</a:t>
                </a:r>
                <a:r>
                  <a:rPr lang="en-US" altLang="zh-TW" sz="1600" dirty="0" smtClean="0"/>
                  <a:t>(z)</a:t>
                </a:r>
                <a:r>
                  <a:rPr lang="en-US" altLang="zh-TW" sz="1600" baseline="-25000" dirty="0" err="1" smtClean="0"/>
                  <a:t>i</a:t>
                </a:r>
                <a:r>
                  <a:rPr lang="en-US" altLang="zh-TW" sz="1600" dirty="0" smtClean="0"/>
                  <a:t> saturates to 1</a:t>
                </a:r>
              </a:p>
              <a:p>
                <a:pPr lvl="2"/>
                <a:r>
                  <a:rPr lang="en-US" altLang="zh-TW" sz="1600" i="0">
                    <a:latin typeface="Cambria Math"/>
                  </a:rPr>
                  <a:t>𝑧_𝑖</a:t>
                </a:r>
                <a:r>
                  <a:rPr lang="en-US" altLang="zh-TW" sz="1600" i="0" smtClean="0">
                    <a:latin typeface="Cambria Math"/>
                    <a:ea typeface="Cambria Math"/>
                  </a:rPr>
                  <a:t>≠</a:t>
                </a:r>
                <a:r>
                  <a:rPr lang="en-US" altLang="zh-TW" sz="1600" i="0">
                    <a:latin typeface="Cambria Math"/>
                  </a:rPr>
                  <a:t>max┬𝑗⁡〖𝑧_𝑗 〗</a:t>
                </a:r>
                <a:r>
                  <a:rPr lang="en-US" altLang="zh-TW" sz="1600" dirty="0"/>
                  <a:t>, the output </a:t>
                </a:r>
                <a:r>
                  <a:rPr lang="en-US" altLang="zh-TW" sz="1600" dirty="0" err="1"/>
                  <a:t>softmax</a:t>
                </a:r>
                <a:r>
                  <a:rPr lang="en-US" altLang="zh-TW" sz="1600" dirty="0"/>
                  <a:t>(z)</a:t>
                </a:r>
                <a:r>
                  <a:rPr lang="en-US" altLang="zh-TW" sz="1600" baseline="-25000" dirty="0" err="1"/>
                  <a:t>i</a:t>
                </a:r>
                <a:r>
                  <a:rPr lang="en-US" altLang="zh-TW" sz="1600" dirty="0"/>
                  <a:t> saturates to </a:t>
                </a:r>
                <a:r>
                  <a:rPr lang="en-US" altLang="zh-TW" sz="1600" dirty="0" smtClean="0"/>
                  <a:t>0</a:t>
                </a:r>
              </a:p>
              <a:p>
                <a:pPr lvl="1"/>
                <a:r>
                  <a:rPr lang="en-US" altLang="zh-TW" sz="1800" dirty="0" smtClean="0"/>
                  <a:t>Winner-take-all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61B8-D623-4300-A6E8-FC9E554B959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15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701FC35-9E0B-4A74-B32E-0962768738A4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201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8CE9-CD53-4FC1-B95D-806A19D72406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37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3625-E5D8-4790-9CD1-2AC351296D37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19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C655-3209-46BC-91FE-6854AFD86587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81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4B0907-4533-4D61-9199-88D001827B95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4439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DB91-CCF0-456E-84CA-F6D143A8761D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62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6923-F8EE-403F-9723-E702C38E993C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9172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CF77-A6F9-4F4B-B9D5-03584C0E2F99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0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2520-32A6-46F9-9620-50768FF22245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1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A99C6F8-8D3D-412B-91AD-C51B0E90D605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513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729E2D3-9DD1-4628-8045-08A8749C0A55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3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7906923-F8EE-403F-9723-E702C38E993C}" type="datetime1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78DD2E-B64B-438D-8A22-7BD9216BC9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47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ahui@g.ncu.edu.tw" TargetMode="External"/><Relationship Id="rId2" Type="http://schemas.openxmlformats.org/officeDocument/2006/relationships/hyperlink" Target="https://www.deeplearningbook.org/contents/mlp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www.youtube.com/watch?v=kWOPkec1RSQ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3.bin"/><Relationship Id="rId39" Type="http://schemas.openxmlformats.org/officeDocument/2006/relationships/image" Target="../media/image32.wmf"/><Relationship Id="rId21" Type="http://schemas.openxmlformats.org/officeDocument/2006/relationships/image" Target="../media/image23.wmf"/><Relationship Id="rId34" Type="http://schemas.openxmlformats.org/officeDocument/2006/relationships/oleObject" Target="../embeddings/oleObject17.bin"/><Relationship Id="rId42" Type="http://schemas.openxmlformats.org/officeDocument/2006/relationships/oleObject" Target="../embeddings/oleObject21.bin"/><Relationship Id="rId47" Type="http://schemas.openxmlformats.org/officeDocument/2006/relationships/image" Target="../media/image36.wmf"/><Relationship Id="rId50" Type="http://schemas.openxmlformats.org/officeDocument/2006/relationships/oleObject" Target="../embeddings/oleObject25.bin"/><Relationship Id="rId55" Type="http://schemas.openxmlformats.org/officeDocument/2006/relationships/image" Target="../media/image40.wmf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9" Type="http://schemas.openxmlformats.org/officeDocument/2006/relationships/image" Target="../media/image27.wmf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31.wmf"/><Relationship Id="rId40" Type="http://schemas.openxmlformats.org/officeDocument/2006/relationships/oleObject" Target="../embeddings/oleObject20.bin"/><Relationship Id="rId45" Type="http://schemas.openxmlformats.org/officeDocument/2006/relationships/image" Target="../media/image35.wmf"/><Relationship Id="rId53" Type="http://schemas.openxmlformats.org/officeDocument/2006/relationships/image" Target="../media/image3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9.bin"/><Relationship Id="rId31" Type="http://schemas.openxmlformats.org/officeDocument/2006/relationships/image" Target="../media/image28.wmf"/><Relationship Id="rId44" Type="http://schemas.openxmlformats.org/officeDocument/2006/relationships/oleObject" Target="../embeddings/oleObject22.bin"/><Relationship Id="rId52" Type="http://schemas.openxmlformats.org/officeDocument/2006/relationships/oleObject" Target="../embeddings/oleObject26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26.w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30.wmf"/><Relationship Id="rId43" Type="http://schemas.openxmlformats.org/officeDocument/2006/relationships/image" Target="../media/image34.wmf"/><Relationship Id="rId48" Type="http://schemas.openxmlformats.org/officeDocument/2006/relationships/oleObject" Target="../embeddings/oleObject24.bin"/><Relationship Id="rId8" Type="http://schemas.openxmlformats.org/officeDocument/2006/relationships/oleObject" Target="../embeddings/oleObject3.bin"/><Relationship Id="rId51" Type="http://schemas.openxmlformats.org/officeDocument/2006/relationships/image" Target="../media/image38.wmf"/><Relationship Id="rId3" Type="http://schemas.openxmlformats.org/officeDocument/2006/relationships/image" Target="../media/image41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2.wmf"/><Relationship Id="rId25" Type="http://schemas.openxmlformats.org/officeDocument/2006/relationships/image" Target="../media/image25.wmf"/><Relationship Id="rId33" Type="http://schemas.openxmlformats.org/officeDocument/2006/relationships/image" Target="../media/image29.wmf"/><Relationship Id="rId38" Type="http://schemas.openxmlformats.org/officeDocument/2006/relationships/oleObject" Target="../embeddings/oleObject19.bin"/><Relationship Id="rId46" Type="http://schemas.openxmlformats.org/officeDocument/2006/relationships/oleObject" Target="../embeddings/oleObject23.bin"/><Relationship Id="rId20" Type="http://schemas.openxmlformats.org/officeDocument/2006/relationships/oleObject" Target="../embeddings/oleObject10.bin"/><Relationship Id="rId41" Type="http://schemas.openxmlformats.org/officeDocument/2006/relationships/image" Target="../media/image33.wmf"/><Relationship Id="rId54" Type="http://schemas.openxmlformats.org/officeDocument/2006/relationships/oleObject" Target="../embeddings/oleObject2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5" Type="http://schemas.openxmlformats.org/officeDocument/2006/relationships/image" Target="../media/image21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14.bin"/><Relationship Id="rId36" Type="http://schemas.openxmlformats.org/officeDocument/2006/relationships/oleObject" Target="../embeddings/oleObject18.bin"/><Relationship Id="rId49" Type="http://schemas.openxmlformats.org/officeDocument/2006/relationships/image" Target="../media/image37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.bin"/><Relationship Id="rId18" Type="http://schemas.openxmlformats.org/officeDocument/2006/relationships/oleObject" Target="../embeddings/oleObject36.bin"/><Relationship Id="rId26" Type="http://schemas.openxmlformats.org/officeDocument/2006/relationships/image" Target="../media/image26.wmf"/><Relationship Id="rId39" Type="http://schemas.openxmlformats.org/officeDocument/2006/relationships/oleObject" Target="../embeddings/oleObject47.bin"/><Relationship Id="rId21" Type="http://schemas.openxmlformats.org/officeDocument/2006/relationships/oleObject" Target="../embeddings/oleObject38.bin"/><Relationship Id="rId34" Type="http://schemas.openxmlformats.org/officeDocument/2006/relationships/image" Target="../media/image30.wmf"/><Relationship Id="rId42" Type="http://schemas.openxmlformats.org/officeDocument/2006/relationships/image" Target="../media/image34.wmf"/><Relationship Id="rId47" Type="http://schemas.openxmlformats.org/officeDocument/2006/relationships/oleObject" Target="../embeddings/oleObject51.bin"/><Relationship Id="rId50" Type="http://schemas.openxmlformats.org/officeDocument/2006/relationships/image" Target="../media/image42.wmf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9" Type="http://schemas.openxmlformats.org/officeDocument/2006/relationships/oleObject" Target="../embeddings/oleObject42.bin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25.wmf"/><Relationship Id="rId32" Type="http://schemas.openxmlformats.org/officeDocument/2006/relationships/image" Target="../media/image29.wmf"/><Relationship Id="rId37" Type="http://schemas.openxmlformats.org/officeDocument/2006/relationships/oleObject" Target="../embeddings/oleObject46.bin"/><Relationship Id="rId40" Type="http://schemas.openxmlformats.org/officeDocument/2006/relationships/image" Target="../media/image33.wmf"/><Relationship Id="rId45" Type="http://schemas.openxmlformats.org/officeDocument/2006/relationships/oleObject" Target="../embeddings/oleObject50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27.wmf"/><Relationship Id="rId36" Type="http://schemas.openxmlformats.org/officeDocument/2006/relationships/image" Target="../media/image31.wmf"/><Relationship Id="rId49" Type="http://schemas.openxmlformats.org/officeDocument/2006/relationships/oleObject" Target="../embeddings/oleObject52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37.bin"/><Relationship Id="rId31" Type="http://schemas.openxmlformats.org/officeDocument/2006/relationships/oleObject" Target="../embeddings/oleObject43.bin"/><Relationship Id="rId44" Type="http://schemas.openxmlformats.org/officeDocument/2006/relationships/image" Target="../media/image35.wmf"/><Relationship Id="rId52" Type="http://schemas.openxmlformats.org/officeDocument/2006/relationships/image" Target="../media/image43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21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41.bin"/><Relationship Id="rId30" Type="http://schemas.openxmlformats.org/officeDocument/2006/relationships/image" Target="../media/image28.wmf"/><Relationship Id="rId35" Type="http://schemas.openxmlformats.org/officeDocument/2006/relationships/oleObject" Target="../embeddings/oleObject45.bin"/><Relationship Id="rId43" Type="http://schemas.openxmlformats.org/officeDocument/2006/relationships/oleObject" Target="../embeddings/oleObject49.bin"/><Relationship Id="rId48" Type="http://schemas.openxmlformats.org/officeDocument/2006/relationships/image" Target="../media/image41.wmf"/><Relationship Id="rId8" Type="http://schemas.openxmlformats.org/officeDocument/2006/relationships/image" Target="../media/image18.wmf"/><Relationship Id="rId51" Type="http://schemas.openxmlformats.org/officeDocument/2006/relationships/oleObject" Target="../embeddings/oleObject53.bin"/><Relationship Id="rId3" Type="http://schemas.openxmlformats.org/officeDocument/2006/relationships/oleObject" Target="../embeddings/oleObject28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40.bin"/><Relationship Id="rId33" Type="http://schemas.openxmlformats.org/officeDocument/2006/relationships/oleObject" Target="../embeddings/oleObject44.bin"/><Relationship Id="rId38" Type="http://schemas.openxmlformats.org/officeDocument/2006/relationships/image" Target="../media/image32.wmf"/><Relationship Id="rId46" Type="http://schemas.openxmlformats.org/officeDocument/2006/relationships/image" Target="../media/image37.wmf"/><Relationship Id="rId20" Type="http://schemas.openxmlformats.org/officeDocument/2006/relationships/image" Target="../media/image23.wmf"/><Relationship Id="rId41" Type="http://schemas.openxmlformats.org/officeDocument/2006/relationships/oleObject" Target="../embeddings/oleObject4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61.bin"/><Relationship Id="rId26" Type="http://schemas.openxmlformats.org/officeDocument/2006/relationships/oleObject" Target="../embeddings/oleObject65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2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50.wmf"/><Relationship Id="rId25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29" Type="http://schemas.openxmlformats.org/officeDocument/2006/relationships/image" Target="../media/image56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47.wmf"/><Relationship Id="rId24" Type="http://schemas.openxmlformats.org/officeDocument/2006/relationships/oleObject" Target="../embeddings/oleObject64.bin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23" Type="http://schemas.openxmlformats.org/officeDocument/2006/relationships/image" Target="../media/image53.wmf"/><Relationship Id="rId28" Type="http://schemas.openxmlformats.org/officeDocument/2006/relationships/oleObject" Target="../embeddings/oleObject66.bin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55.wmf"/><Relationship Id="rId30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en.wikipedia.org/wiki/Cross_entropy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hyperlink" Target="https://en.wikipedia.org/wiki/Kullback%E2%80%93Leibler_divergence" TargetMode="External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9.xml"/><Relationship Id="rId7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24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matrix-calculus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3" Type="http://schemas.openxmlformats.org/officeDocument/2006/relationships/image" Target="../media/image106.png"/><Relationship Id="rId7" Type="http://schemas.openxmlformats.org/officeDocument/2006/relationships/image" Target="../media/image860.png"/><Relationship Id="rId12" Type="http://schemas.openxmlformats.org/officeDocument/2006/relationships/image" Target="../media/image8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10" Type="http://schemas.openxmlformats.org/officeDocument/2006/relationships/image" Target="../media/image890.png"/><Relationship Id="rId4" Type="http://schemas.openxmlformats.org/officeDocument/2006/relationships/image" Target="../media/image108.png"/><Relationship Id="rId9" Type="http://schemas.openxmlformats.org/officeDocument/2006/relationships/image" Target="../media/image8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29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09.png"/><Relationship Id="rId7" Type="http://schemas.openxmlformats.org/officeDocument/2006/relationships/image" Target="../media/image28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ained.ai/matrix-calculus/" TargetMode="External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13.wmf"/><Relationship Id="rId18" Type="http://schemas.openxmlformats.org/officeDocument/2006/relationships/image" Target="../media/image168.png"/><Relationship Id="rId26" Type="http://schemas.openxmlformats.org/officeDocument/2006/relationships/image" Target="../media/image174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16.wmf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115.wmf"/><Relationship Id="rId25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177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12.wmf"/><Relationship Id="rId24" Type="http://schemas.openxmlformats.org/officeDocument/2006/relationships/image" Target="../media/image172.png"/><Relationship Id="rId5" Type="http://schemas.openxmlformats.org/officeDocument/2006/relationships/image" Target="../media/image145.png"/><Relationship Id="rId15" Type="http://schemas.openxmlformats.org/officeDocument/2006/relationships/image" Target="../media/image114.wmf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169.png"/><Relationship Id="rId31" Type="http://schemas.openxmlformats.org/officeDocument/2006/relationships/image" Target="../media/image131.png"/><Relationship Id="rId4" Type="http://schemas.openxmlformats.org/officeDocument/2006/relationships/image" Target="../media/image167.png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71.bin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.png"/><Relationship Id="rId3" Type="http://schemas.openxmlformats.org/officeDocument/2006/relationships/image" Target="../media/image144.png"/><Relationship Id="rId34" Type="http://schemas.openxmlformats.org/officeDocument/2006/relationships/image" Target="../media/image191.png"/><Relationship Id="rId7" Type="http://schemas.openxmlformats.org/officeDocument/2006/relationships/image" Target="../media/image182.png"/><Relationship Id="rId33" Type="http://schemas.openxmlformats.org/officeDocument/2006/relationships/image" Target="../media/image190.png"/><Relationship Id="rId2" Type="http://schemas.openxmlformats.org/officeDocument/2006/relationships/image" Target="../media/image179.png"/><Relationship Id="rId29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32" Type="http://schemas.openxmlformats.org/officeDocument/2006/relationships/image" Target="../media/image189.png"/><Relationship Id="rId5" Type="http://schemas.openxmlformats.org/officeDocument/2006/relationships/image" Target="../media/image180.png"/><Relationship Id="rId15" Type="http://schemas.openxmlformats.org/officeDocument/2006/relationships/image" Target="../media/image178.png"/><Relationship Id="rId28" Type="http://schemas.openxmlformats.org/officeDocument/2006/relationships/image" Target="../media/image1430.png"/><Relationship Id="rId10" Type="http://schemas.openxmlformats.org/officeDocument/2006/relationships/image" Target="../media/image185.png"/><Relationship Id="rId31" Type="http://schemas.openxmlformats.org/officeDocument/2006/relationships/image" Target="../media/image188.png"/><Relationship Id="rId4" Type="http://schemas.openxmlformats.org/officeDocument/2006/relationships/image" Target="../media/image145.png"/><Relationship Id="rId9" Type="http://schemas.openxmlformats.org/officeDocument/2006/relationships/image" Target="../media/image184.png"/><Relationship Id="rId14" Type="http://schemas.openxmlformats.org/officeDocument/2006/relationships/image" Target="../media/image186.png"/><Relationship Id="rId30" Type="http://schemas.openxmlformats.org/officeDocument/2006/relationships/image" Target="../media/image187.png"/><Relationship Id="rId35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51" Type="http://schemas.openxmlformats.org/officeDocument/2006/relationships/image" Target="../media/image215.png"/><Relationship Id="rId3" Type="http://schemas.openxmlformats.org/officeDocument/2006/relationships/image" Target="../media/image193.png"/><Relationship Id="rId42" Type="http://schemas.openxmlformats.org/officeDocument/2006/relationships/image" Target="../media/image207.png"/><Relationship Id="rId47" Type="http://schemas.openxmlformats.org/officeDocument/2006/relationships/image" Target="../media/image211.png"/><Relationship Id="rId50" Type="http://schemas.openxmlformats.org/officeDocument/2006/relationships/image" Target="../media/image214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5" Type="http://schemas.openxmlformats.org/officeDocument/2006/relationships/image" Target="../media/image205.png"/><Relationship Id="rId46" Type="http://schemas.openxmlformats.org/officeDocument/2006/relationships/image" Target="../media/image1710.png"/><Relationship Id="rId2" Type="http://schemas.openxmlformats.org/officeDocument/2006/relationships/image" Target="../media/image192.png"/><Relationship Id="rId41" Type="http://schemas.openxmlformats.org/officeDocument/2006/relationships/image" Target="../media/image206.png"/><Relationship Id="rId54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163.png"/><Relationship Id="rId40" Type="http://schemas.openxmlformats.org/officeDocument/2006/relationships/image" Target="../media/image164.png"/><Relationship Id="rId45" Type="http://schemas.openxmlformats.org/officeDocument/2006/relationships/image" Target="../media/image210.png"/><Relationship Id="rId53" Type="http://schemas.openxmlformats.org/officeDocument/2006/relationships/image" Target="../media/image1780.png"/><Relationship Id="rId5" Type="http://schemas.openxmlformats.org/officeDocument/2006/relationships/image" Target="../media/image195.png"/><Relationship Id="rId15" Type="http://schemas.openxmlformats.org/officeDocument/2006/relationships/image" Target="../media/image204.png"/><Relationship Id="rId49" Type="http://schemas.openxmlformats.org/officeDocument/2006/relationships/image" Target="../media/image213.png"/><Relationship Id="rId10" Type="http://schemas.openxmlformats.org/officeDocument/2006/relationships/image" Target="../media/image200.png"/><Relationship Id="rId44" Type="http://schemas.openxmlformats.org/officeDocument/2006/relationships/image" Target="../media/image209.png"/><Relationship Id="rId52" Type="http://schemas.openxmlformats.org/officeDocument/2006/relationships/image" Target="../media/image177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162.png"/><Relationship Id="rId43" Type="http://schemas.openxmlformats.org/officeDocument/2006/relationships/image" Target="../media/image208.png"/><Relationship Id="rId48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hyperlink" Target="https://www.calculator.net/matrix-calculator.html" TargetMode="Externa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18.tiff"/><Relationship Id="rId7" Type="http://schemas.openxmlformats.org/officeDocument/2006/relationships/image" Target="../media/image1400.png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tiff"/><Relationship Id="rId11" Type="http://schemas.openxmlformats.org/officeDocument/2006/relationships/hyperlink" Target="https://deepnotes.io/softmax-crossentropy" TargetMode="External"/><Relationship Id="rId5" Type="http://schemas.openxmlformats.org/officeDocument/2006/relationships/image" Target="../media/image120.tiff"/><Relationship Id="rId10" Type="http://schemas.openxmlformats.org/officeDocument/2006/relationships/image" Target="../media/image223.png"/><Relationship Id="rId4" Type="http://schemas.openxmlformats.org/officeDocument/2006/relationships/image" Target="../media/image119.tiff"/><Relationship Id="rId9" Type="http://schemas.openxmlformats.org/officeDocument/2006/relationships/image" Target="../media/image2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1.png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227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229.png"/><Relationship Id="rId7" Type="http://schemas.openxmlformats.org/officeDocument/2006/relationships/image" Target="../media/image1850.png"/><Relationship Id="rId12" Type="http://schemas.openxmlformats.org/officeDocument/2006/relationships/image" Target="../media/image1860.png"/><Relationship Id="rId17" Type="http://schemas.openxmlformats.org/officeDocument/2006/relationships/image" Target="../media/image226.png"/><Relationship Id="rId25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5.png"/><Relationship Id="rId20" Type="http://schemas.openxmlformats.org/officeDocument/2006/relationships/image" Target="../media/image178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30.png"/><Relationship Id="rId11" Type="http://schemas.openxmlformats.org/officeDocument/2006/relationships/image" Target="../media/image1580.png"/><Relationship Id="rId24" Type="http://schemas.openxmlformats.org/officeDocument/2006/relationships/image" Target="../media/image232.png"/><Relationship Id="rId5" Type="http://schemas.openxmlformats.org/officeDocument/2006/relationships/image" Target="../media/image1220.png"/><Relationship Id="rId15" Type="http://schemas.openxmlformats.org/officeDocument/2006/relationships/image" Target="../media/image224.png"/><Relationship Id="rId23" Type="http://schemas.openxmlformats.org/officeDocument/2006/relationships/image" Target="../media/image122.tiff"/><Relationship Id="rId19" Type="http://schemas.openxmlformats.org/officeDocument/2006/relationships/image" Target="../media/image228.png"/><Relationship Id="rId9" Type="http://schemas.openxmlformats.org/officeDocument/2006/relationships/image" Target="../media/image1870.png"/><Relationship Id="rId14" Type="http://schemas.openxmlformats.org/officeDocument/2006/relationships/image" Target="../media/image36.wmf"/><Relationship Id="rId22" Type="http://schemas.openxmlformats.org/officeDocument/2006/relationships/image" Target="../media/image230.png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51" Type="http://schemas.openxmlformats.org/officeDocument/2006/relationships/image" Target="../media/image245.png"/><Relationship Id="rId3" Type="http://schemas.openxmlformats.org/officeDocument/2006/relationships/image" Target="../media/image235.png"/><Relationship Id="rId34" Type="http://schemas.openxmlformats.org/officeDocument/2006/relationships/image" Target="../media/image240.png"/><Relationship Id="rId50" Type="http://schemas.openxmlformats.org/officeDocument/2006/relationships/image" Target="../media/image244.png"/><Relationship Id="rId55" Type="http://schemas.openxmlformats.org/officeDocument/2006/relationships/image" Target="../media/image248.png"/><Relationship Id="rId7" Type="http://schemas.openxmlformats.org/officeDocument/2006/relationships/image" Target="../media/image238.png"/><Relationship Id="rId33" Type="http://schemas.openxmlformats.org/officeDocument/2006/relationships/image" Target="../media/image2040.png"/><Relationship Id="rId59" Type="http://schemas.openxmlformats.org/officeDocument/2006/relationships/image" Target="../media/image257.png"/><Relationship Id="rId2" Type="http://schemas.openxmlformats.org/officeDocument/2006/relationships/image" Target="../media/image234.png"/><Relationship Id="rId29" Type="http://schemas.openxmlformats.org/officeDocument/2006/relationships/image" Target="../media/image252.png"/><Relationship Id="rId54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32" Type="http://schemas.openxmlformats.org/officeDocument/2006/relationships/image" Target="../media/image255.png"/><Relationship Id="rId53" Type="http://schemas.openxmlformats.org/officeDocument/2006/relationships/image" Target="../media/image246.png"/><Relationship Id="rId58" Type="http://schemas.openxmlformats.org/officeDocument/2006/relationships/image" Target="../media/image256.png"/><Relationship Id="rId5" Type="http://schemas.openxmlformats.org/officeDocument/2006/relationships/image" Target="../media/image236.png"/><Relationship Id="rId28" Type="http://schemas.openxmlformats.org/officeDocument/2006/relationships/image" Target="../media/image251.png"/><Relationship Id="rId36" Type="http://schemas.openxmlformats.org/officeDocument/2006/relationships/image" Target="../media/image242.png"/><Relationship Id="rId49" Type="http://schemas.openxmlformats.org/officeDocument/2006/relationships/image" Target="../media/image243.png"/><Relationship Id="rId57" Type="http://schemas.openxmlformats.org/officeDocument/2006/relationships/image" Target="../media/image253.png"/><Relationship Id="rId31" Type="http://schemas.openxmlformats.org/officeDocument/2006/relationships/image" Target="../media/image254.png"/><Relationship Id="rId52" Type="http://schemas.openxmlformats.org/officeDocument/2006/relationships/image" Target="../media/image2070.png"/><Relationship Id="rId60" Type="http://schemas.openxmlformats.org/officeDocument/2006/relationships/image" Target="../media/image122.tiff"/><Relationship Id="rId4" Type="http://schemas.openxmlformats.org/officeDocument/2006/relationships/image" Target="../media/image2000.png"/><Relationship Id="rId27" Type="http://schemas.openxmlformats.org/officeDocument/2006/relationships/image" Target="../media/image1060.png"/><Relationship Id="rId30" Type="http://schemas.openxmlformats.org/officeDocument/2006/relationships/image" Target="../media/image239.png"/><Relationship Id="rId35" Type="http://schemas.openxmlformats.org/officeDocument/2006/relationships/image" Target="../media/image241.png"/><Relationship Id="rId48" Type="http://schemas.openxmlformats.org/officeDocument/2006/relationships/image" Target="../media/image270.png"/><Relationship Id="rId56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hyperlink" Target="https://en.wikipedia.org/wiki/Backpropagation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2.xml"/><Relationship Id="rId7" Type="http://schemas.openxmlformats.org/officeDocument/2006/relationships/slide" Target="slide48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11" Type="http://schemas.openxmlformats.org/officeDocument/2006/relationships/image" Target="../media/image11.png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slide" Target="slide27.xml"/><Relationship Id="rId9" Type="http://schemas.openxmlformats.org/officeDocument/2006/relationships/slide" Target="slide3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tags" Target="../tags/tag34.xml"/><Relationship Id="rId7" Type="http://schemas.openxmlformats.org/officeDocument/2006/relationships/image" Target="../media/image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37259" y="1300787"/>
            <a:ext cx="6859141" cy="2509213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FF0000"/>
                </a:solidFill>
              </a:rPr>
              <a:t>AI Week 4:</a:t>
            </a:r>
            <a:br>
              <a:rPr lang="en-US" altLang="zh-TW" sz="4800" dirty="0">
                <a:solidFill>
                  <a:srgbClr val="FF0000"/>
                </a:solidFill>
              </a:rPr>
            </a:br>
            <a:r>
              <a:rPr lang="en-US" altLang="zh-TW" sz="4800" dirty="0"/>
              <a:t>Deep Neural Networks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37259" y="3886202"/>
            <a:ext cx="6517482" cy="1631031"/>
          </a:xfrm>
        </p:spPr>
        <p:txBody>
          <a:bodyPr>
            <a:noAutofit/>
          </a:bodyPr>
          <a:lstStyle/>
          <a:p>
            <a:r>
              <a:rPr lang="en-US" altLang="zh-TW" sz="2400" dirty="0">
                <a:hlinkClick r:id="rId2"/>
              </a:rPr>
              <a:t>Deep Learning (Chapter 6)</a:t>
            </a:r>
            <a:endParaRPr lang="en-US" altLang="zh-TW" sz="2400" dirty="0"/>
          </a:p>
          <a:p>
            <a:r>
              <a:rPr lang="en-US" altLang="zh-TW" sz="2400" dirty="0"/>
              <a:t>Chia-Hui Chang</a:t>
            </a:r>
          </a:p>
          <a:p>
            <a:r>
              <a:rPr lang="en-US" altLang="zh-TW" sz="2400" dirty="0">
                <a:hlinkClick r:id="rId3"/>
              </a:rPr>
              <a:t>chiahui@g.ncu.edu.tw</a:t>
            </a:r>
            <a:endParaRPr lang="en-US" altLang="zh-TW" sz="2400" dirty="0"/>
          </a:p>
          <a:p>
            <a:r>
              <a:rPr lang="en-US" altLang="zh-TW" sz="2400" dirty="0">
                <a:hlinkClick r:id="rId4"/>
              </a:rPr>
              <a:t>Video link</a:t>
            </a:r>
            <a:r>
              <a:rPr lang="en-US" altLang="zh-TW" sz="2400" dirty="0"/>
              <a:t> 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20482" name="Picture 2" descr="Front Cover">
            <a:extLst>
              <a:ext uri="{FF2B5EF4-FFF2-40B4-BE49-F238E27FC236}">
                <a16:creationId xmlns:a16="http://schemas.microsoft.com/office/drawing/2014/main" id="{35532DD1-6ED3-4A35-BC91-4AB35801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3501008"/>
            <a:ext cx="1977752" cy="26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0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813788" y="2224776"/>
            <a:ext cx="465615" cy="2756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1343472" y="479765"/>
                <a:ext cx="10048759" cy="68903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TW" dirty="0"/>
                  <a:t>Relations between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𝑙</m:t>
                    </m:r>
                    <m:r>
                      <a:rPr lang="en-US" altLang="zh-TW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altLang="zh-TW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𝑙</m:t>
                    </m:r>
                  </m:oMath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3472" y="479765"/>
                <a:ext cx="10048759" cy="689039"/>
              </a:xfrm>
              <a:blipFill>
                <a:blip r:embed="rId3"/>
                <a:stretch>
                  <a:fillRect l="-2608" t="-30973" b="-1398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903747" y="2234158"/>
            <a:ext cx="356240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2253091" y="352794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4671377" y="5496373"/>
            <a:ext cx="1642603" cy="963906"/>
            <a:chOff x="-726852" y="5289836"/>
            <a:chExt cx="1642603" cy="963906"/>
          </a:xfrm>
        </p:grpSpPr>
        <p:grpSp>
          <p:nvGrpSpPr>
            <p:cNvPr id="11" name="群組 10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nodes</a:t>
                </a:r>
                <a:endParaRPr lang="zh-TW" altLang="en-US" sz="2400" dirty="0"/>
              </a:p>
            </p:txBody>
          </p:sp>
          <p:graphicFrame>
            <p:nvGraphicFramePr>
              <p:cNvPr id="16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80" name="方程式" r:id="rId4" imgW="203040" imgH="228600" progId="Equation.3">
                      <p:embed/>
                    </p:oleObj>
                  </mc:Choice>
                  <mc:Fallback>
                    <p:oleObj name="方程式" r:id="rId4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群組 11"/>
            <p:cNvGrpSpPr/>
            <p:nvPr/>
          </p:nvGrpSpPr>
          <p:grpSpPr>
            <a:xfrm>
              <a:off x="-726852" y="5289836"/>
              <a:ext cx="1384872" cy="461665"/>
              <a:chOff x="3302899" y="1075492"/>
              <a:chExt cx="1384872" cy="461665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3302899" y="1075492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14" name="Object 12"/>
              <p:cNvGraphicFramePr>
                <a:graphicFrameLocks noChangeAspect="1"/>
              </p:cNvGraphicFramePr>
              <p:nvPr/>
            </p:nvGraphicFramePr>
            <p:xfrm>
              <a:off x="4385193" y="1135663"/>
              <a:ext cx="188913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81" name="方程式" r:id="rId6" imgW="88560" imgH="177480" progId="Equation.3">
                      <p:embed/>
                    </p:oleObj>
                  </mc:Choice>
                  <mc:Fallback>
                    <p:oleObj name="方程式" r:id="rId6" imgW="885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5193" y="1135663"/>
                            <a:ext cx="188913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" name="文字方塊 16"/>
          <p:cNvSpPr txBox="1"/>
          <p:nvPr/>
        </p:nvSpPr>
        <p:spPr>
          <a:xfrm rot="5400000">
            <a:off x="2253090" y="486334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8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5207859" y="354699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687185" y="5484193"/>
            <a:ext cx="1727040" cy="956400"/>
            <a:chOff x="4572000" y="6144074"/>
            <a:chExt cx="1727040" cy="956400"/>
          </a:xfrm>
        </p:grpSpPr>
        <p:grpSp>
          <p:nvGrpSpPr>
            <p:cNvPr id="23" name="群組 22"/>
            <p:cNvGrpSpPr/>
            <p:nvPr/>
          </p:nvGrpSpPr>
          <p:grpSpPr>
            <a:xfrm>
              <a:off x="4572000" y="6144074"/>
              <a:ext cx="1515165" cy="461665"/>
              <a:chOff x="1008993" y="1026295"/>
              <a:chExt cx="1515165" cy="461665"/>
            </a:xfrm>
          </p:grpSpPr>
          <p:sp>
            <p:nvSpPr>
              <p:cNvPr id="27" name="文字方塊 26"/>
              <p:cNvSpPr txBox="1"/>
              <p:nvPr/>
            </p:nvSpPr>
            <p:spPr>
              <a:xfrm>
                <a:off x="1008993" y="1026295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28" name="Object 12"/>
              <p:cNvGraphicFramePr>
                <a:graphicFrameLocks noChangeAspect="1"/>
              </p:cNvGraphicFramePr>
              <p:nvPr/>
            </p:nvGraphicFramePr>
            <p:xfrm>
              <a:off x="1930433" y="1079298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82" name="方程式" r:id="rId8" imgW="279360" imgH="177480" progId="Equation.3">
                      <p:embed/>
                    </p:oleObj>
                  </mc:Choice>
                  <mc:Fallback>
                    <p:oleObj name="方程式" r:id="rId8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0433" y="1079298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" name="群組 23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25" name="文字方塊 24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nodes</a:t>
                </a:r>
                <a:endParaRPr lang="zh-TW" altLang="en-US" sz="2400" dirty="0"/>
              </a:p>
            </p:txBody>
          </p:sp>
          <p:graphicFrame>
            <p:nvGraphicFramePr>
              <p:cNvPr id="26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083" name="方程式" r:id="rId10" imgW="279360" imgH="228600" progId="Equation.3">
                      <p:embed/>
                    </p:oleObj>
                  </mc:Choice>
                  <mc:Fallback>
                    <p:oleObj name="方程式" r:id="rId10" imgW="27936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9" name="文字方塊 28"/>
          <p:cNvSpPr txBox="1"/>
          <p:nvPr/>
        </p:nvSpPr>
        <p:spPr>
          <a:xfrm rot="5400000">
            <a:off x="5207858" y="488239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7" idx="6"/>
            <a:endCxn id="19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7" idx="6"/>
            <a:endCxn id="20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4"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5" name="方程式" r:id="rId14" imgW="126720" imgH="164880" progId="Equation.3">
                  <p:embed/>
                </p:oleObj>
              </mc:Choice>
              <mc:Fallback>
                <p:oleObj name="方程式" r:id="rId1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6" name="方程式" r:id="rId16" imgW="126720" imgH="190440" progId="Equation.3">
                  <p:embed/>
                </p:oleObj>
              </mc:Choice>
              <mc:Fallback>
                <p:oleObj name="方程式" r:id="rId16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7" name="方程式" r:id="rId18" imgW="88560" imgH="164880" progId="Equation.3">
                  <p:embed/>
                </p:oleObj>
              </mc:Choice>
              <mc:Fallback>
                <p:oleObj name="方程式" r:id="rId18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8" name="方程式" r:id="rId19" imgW="126720" imgH="164880" progId="Equation.3">
                  <p:embed/>
                </p:oleObj>
              </mc:Choice>
              <mc:Fallback>
                <p:oleObj name="方程式" r:id="rId1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9" name="方程式" r:id="rId20" imgW="88560" imgH="164880" progId="Equation.3">
                  <p:embed/>
                </p:oleObj>
              </mc:Choice>
              <mc:Fallback>
                <p:oleObj name="方程式" r:id="rId2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線單箭頭接點 44"/>
          <p:cNvCxnSpPr>
            <a:stCxn id="8" idx="6"/>
            <a:endCxn id="19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19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endCxn id="20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12"/>
          <p:cNvGraphicFramePr>
            <a:graphicFrameLocks noChangeAspect="1"/>
          </p:cNvGraphicFramePr>
          <p:nvPr/>
        </p:nvGraphicFramePr>
        <p:xfrm>
          <a:off x="2792414" y="2289175"/>
          <a:ext cx="5429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0" name="方程式" r:id="rId22" imgW="253800" imgH="228600" progId="Equation.3">
                  <p:embed/>
                </p:oleObj>
              </mc:Choice>
              <mc:Fallback>
                <p:oleObj name="方程式" r:id="rId22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4" y="2289175"/>
                        <a:ext cx="5429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2801939" y="3117850"/>
          <a:ext cx="5413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1" name="方程式" r:id="rId24" imgW="253800" imgH="228600" progId="Equation.3">
                  <p:embed/>
                </p:oleObj>
              </mc:Choice>
              <mc:Fallback>
                <p:oleObj name="方程式" r:id="rId24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9" y="3117850"/>
                        <a:ext cx="5413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/>
        </p:nvGraphicFramePr>
        <p:xfrm>
          <a:off x="2801939" y="4387851"/>
          <a:ext cx="542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2" name="方程式" r:id="rId26" imgW="253800" imgH="253800" progId="Equation.3">
                  <p:embed/>
                </p:oleObj>
              </mc:Choice>
              <mc:Fallback>
                <p:oleObj name="方程式" r:id="rId26" imgW="253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9" y="4387851"/>
                        <a:ext cx="5429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720718" y="2311752"/>
          <a:ext cx="3524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3" name="方程式" r:id="rId28" imgW="164880" imgH="228600" progId="Equation.3">
                  <p:embed/>
                </p:oleObj>
              </mc:Choice>
              <mc:Fallback>
                <p:oleObj name="方程式" r:id="rId2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718" y="2311752"/>
                        <a:ext cx="3524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/>
        </p:nvGraphicFramePr>
        <p:xfrm>
          <a:off x="5712631" y="3116989"/>
          <a:ext cx="379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4" name="方程式" r:id="rId30" imgW="177480" imgH="228600" progId="Equation.3">
                  <p:embed/>
                </p:oleObj>
              </mc:Choice>
              <mc:Fallback>
                <p:oleObj name="方程式" r:id="rId30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2631" y="3116989"/>
                        <a:ext cx="3794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2"/>
          <p:cNvGraphicFramePr>
            <a:graphicFrameLocks noChangeAspect="1"/>
          </p:cNvGraphicFramePr>
          <p:nvPr/>
        </p:nvGraphicFramePr>
        <p:xfrm>
          <a:off x="5703824" y="4456406"/>
          <a:ext cx="3524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5" name="方程式" r:id="rId32" imgW="164880" imgH="241200" progId="Equation.3">
                  <p:embed/>
                </p:oleObj>
              </mc:Choice>
              <mc:Fallback>
                <p:oleObj name="方程式" r:id="rId32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24" y="4456406"/>
                        <a:ext cx="352425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2"/>
          <p:cNvGraphicFramePr>
            <a:graphicFrameLocks noChangeAspect="1"/>
          </p:cNvGraphicFramePr>
          <p:nvPr/>
        </p:nvGraphicFramePr>
        <p:xfrm>
          <a:off x="4911953" y="2353810"/>
          <a:ext cx="3254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6" name="方程式" r:id="rId34" imgW="152280" imgH="228600" progId="Equation.3">
                  <p:embed/>
                </p:oleObj>
              </mc:Choice>
              <mc:Fallback>
                <p:oleObj name="方程式" r:id="rId3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953" y="2353810"/>
                        <a:ext cx="3254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"/>
          <p:cNvGraphicFramePr>
            <a:graphicFrameLocks noChangeAspect="1"/>
          </p:cNvGraphicFramePr>
          <p:nvPr/>
        </p:nvGraphicFramePr>
        <p:xfrm>
          <a:off x="4905603" y="3145746"/>
          <a:ext cx="3524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7" name="方程式" r:id="rId36" imgW="164880" imgH="228600" progId="Equation.3">
                  <p:embed/>
                </p:oleObj>
              </mc:Choice>
              <mc:Fallback>
                <p:oleObj name="方程式" r:id="rId3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603" y="3145746"/>
                        <a:ext cx="3524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2"/>
          <p:cNvGraphicFramePr>
            <a:graphicFrameLocks noChangeAspect="1"/>
          </p:cNvGraphicFramePr>
          <p:nvPr/>
        </p:nvGraphicFramePr>
        <p:xfrm>
          <a:off x="4911952" y="4424110"/>
          <a:ext cx="3238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8" name="方程式" r:id="rId38" imgW="152280" imgH="241200" progId="Equation.3">
                  <p:embed/>
                </p:oleObj>
              </mc:Choice>
              <mc:Fallback>
                <p:oleObj name="方程式" r:id="rId38" imgW="152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952" y="4424110"/>
                        <a:ext cx="323850" cy="515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5726114" y="4945064"/>
          <a:ext cx="352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9" name="方程式" r:id="rId40" imgW="164880" imgH="253800" progId="Equation.3">
                  <p:embed/>
                </p:oleObj>
              </mc:Choice>
              <mc:Fallback>
                <p:oleObj name="方程式" r:id="rId40" imgW="164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4" y="4945064"/>
                        <a:ext cx="3524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4906964" y="4956176"/>
          <a:ext cx="3508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0" name="方程式" r:id="rId42" imgW="164880" imgH="253800" progId="Equation.3">
                  <p:embed/>
                </p:oleObj>
              </mc:Choice>
              <mc:Fallback>
                <p:oleObj name="方程式" r:id="rId42" imgW="164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964" y="4956176"/>
                        <a:ext cx="350837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/>
        </p:nvGraphicFramePr>
        <p:xfrm>
          <a:off x="2792413" y="4934905"/>
          <a:ext cx="542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1" name="方程式" r:id="rId44" imgW="253800" imgH="253800" progId="Equation.3">
                  <p:embed/>
                </p:oleObj>
              </mc:Choice>
              <mc:Fallback>
                <p:oleObj name="方程式" r:id="rId44" imgW="253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4934905"/>
                        <a:ext cx="5429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/>
        </p:nvGraphicFramePr>
        <p:xfrm>
          <a:off x="6477860" y="3736109"/>
          <a:ext cx="3966057" cy="2078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2" name="方程式" r:id="rId46" imgW="2374560" imgH="1244520" progId="Equation.3">
                  <p:embed/>
                </p:oleObj>
              </mc:Choice>
              <mc:Fallback>
                <p:oleObj name="方程式" r:id="rId46" imgW="237456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860" y="3736109"/>
                        <a:ext cx="3966057" cy="20786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/>
        </p:nvGraphicFramePr>
        <p:xfrm>
          <a:off x="6925011" y="6046818"/>
          <a:ext cx="2904206" cy="762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3" name="方程式" r:id="rId48" imgW="965160" imgH="253800" progId="Equation.3">
                  <p:embed/>
                </p:oleObj>
              </mc:Choice>
              <mc:Fallback>
                <p:oleObj name="方程式" r:id="rId48" imgW="965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011" y="6046818"/>
                        <a:ext cx="2904206" cy="762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2"/>
          <p:cNvGraphicFramePr>
            <a:graphicFrameLocks noChangeAspect="1"/>
          </p:cNvGraphicFramePr>
          <p:nvPr/>
        </p:nvGraphicFramePr>
        <p:xfrm>
          <a:off x="6457464" y="1457865"/>
          <a:ext cx="3920799" cy="507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4" name="方程式" r:id="rId50" imgW="1765080" imgH="228600" progId="Equation.3">
                  <p:embed/>
                </p:oleObj>
              </mc:Choice>
              <mc:Fallback>
                <p:oleObj name="方程式" r:id="rId50" imgW="1765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464" y="1457865"/>
                        <a:ext cx="3920799" cy="507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向下箭號 63"/>
          <p:cNvSpPr/>
          <p:nvPr/>
        </p:nvSpPr>
        <p:spPr>
          <a:xfrm>
            <a:off x="8055979" y="3451213"/>
            <a:ext cx="527009" cy="4319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向下箭號 64"/>
          <p:cNvSpPr/>
          <p:nvPr/>
        </p:nvSpPr>
        <p:spPr>
          <a:xfrm>
            <a:off x="8070069" y="5564144"/>
            <a:ext cx="527009" cy="4319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6" name="Object 12"/>
          <p:cNvGraphicFramePr>
            <a:graphicFrameLocks noChangeAspect="1"/>
          </p:cNvGraphicFramePr>
          <p:nvPr/>
        </p:nvGraphicFramePr>
        <p:xfrm>
          <a:off x="6457463" y="1990558"/>
          <a:ext cx="40068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5" name="方程式" r:id="rId52" imgW="1803240" imgH="228600" progId="Equation.3">
                  <p:embed/>
                </p:oleObj>
              </mc:Choice>
              <mc:Fallback>
                <p:oleObj name="方程式" r:id="rId52" imgW="1803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463" y="1990558"/>
                        <a:ext cx="4006850" cy="506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2"/>
          <p:cNvGraphicFramePr>
            <a:graphicFrameLocks noChangeAspect="1"/>
          </p:cNvGraphicFramePr>
          <p:nvPr/>
        </p:nvGraphicFramePr>
        <p:xfrm>
          <a:off x="6505122" y="2679931"/>
          <a:ext cx="38941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6" name="方程式" r:id="rId54" imgW="1752480" imgH="241200" progId="Equation.3">
                  <p:embed/>
                </p:oleObj>
              </mc:Choice>
              <mc:Fallback>
                <p:oleObj name="方程式" r:id="rId54" imgW="1752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122" y="2679931"/>
                        <a:ext cx="3894138" cy="536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 rot="5400000">
            <a:off x="6866950" y="2419146"/>
            <a:ext cx="43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6717882" y="3221358"/>
            <a:ext cx="75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4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813788" y="2224776"/>
            <a:ext cx="465615" cy="2756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985528"/>
          </a:xfrm>
        </p:spPr>
        <p:txBody>
          <a:bodyPr/>
          <a:lstStyle/>
          <a:p>
            <a:r>
              <a:rPr lang="en-US" altLang="zh-TW"/>
              <a:t>Activation function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3360" y="2215396"/>
            <a:ext cx="356240" cy="2756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03747" y="2234158"/>
            <a:ext cx="356240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2253091" y="352794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4671377" y="5496373"/>
            <a:ext cx="1642603" cy="963906"/>
            <a:chOff x="-726852" y="5289836"/>
            <a:chExt cx="1642603" cy="963906"/>
          </a:xfrm>
        </p:grpSpPr>
        <p:grpSp>
          <p:nvGrpSpPr>
            <p:cNvPr id="11" name="群組 10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nodes</a:t>
                </a:r>
                <a:endParaRPr lang="zh-TW" altLang="en-US" sz="2400" dirty="0"/>
              </a:p>
            </p:txBody>
          </p:sp>
          <p:graphicFrame>
            <p:nvGraphicFramePr>
              <p:cNvPr id="16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40" name="方程式" r:id="rId3" imgW="203040" imgH="228600" progId="Equation.3">
                      <p:embed/>
                    </p:oleObj>
                  </mc:Choice>
                  <mc:Fallback>
                    <p:oleObj name="方程式" r:id="rId3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群組 11"/>
            <p:cNvGrpSpPr/>
            <p:nvPr/>
          </p:nvGrpSpPr>
          <p:grpSpPr>
            <a:xfrm>
              <a:off x="-726852" y="5289836"/>
              <a:ext cx="1384872" cy="461665"/>
              <a:chOff x="3302899" y="1075492"/>
              <a:chExt cx="1384872" cy="461665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3302899" y="1075492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14" name="Object 12"/>
              <p:cNvGraphicFramePr>
                <a:graphicFrameLocks noChangeAspect="1"/>
              </p:cNvGraphicFramePr>
              <p:nvPr/>
            </p:nvGraphicFramePr>
            <p:xfrm>
              <a:off x="4385193" y="1135663"/>
              <a:ext cx="188913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41" name="方程式" r:id="rId5" imgW="88560" imgH="177480" progId="Equation.3">
                      <p:embed/>
                    </p:oleObj>
                  </mc:Choice>
                  <mc:Fallback>
                    <p:oleObj name="方程式" r:id="rId5" imgW="885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5193" y="1135663"/>
                            <a:ext cx="188913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" name="文字方塊 16"/>
          <p:cNvSpPr txBox="1"/>
          <p:nvPr/>
        </p:nvSpPr>
        <p:spPr>
          <a:xfrm rot="5400000">
            <a:off x="2253090" y="486334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8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5207859" y="354699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687185" y="5484193"/>
            <a:ext cx="1727040" cy="956400"/>
            <a:chOff x="4572000" y="6144074"/>
            <a:chExt cx="1727040" cy="956400"/>
          </a:xfrm>
        </p:grpSpPr>
        <p:grpSp>
          <p:nvGrpSpPr>
            <p:cNvPr id="23" name="群組 22"/>
            <p:cNvGrpSpPr/>
            <p:nvPr/>
          </p:nvGrpSpPr>
          <p:grpSpPr>
            <a:xfrm>
              <a:off x="4572000" y="6144074"/>
              <a:ext cx="1515165" cy="461665"/>
              <a:chOff x="1008993" y="1026295"/>
              <a:chExt cx="1515165" cy="461665"/>
            </a:xfrm>
          </p:grpSpPr>
          <p:sp>
            <p:nvSpPr>
              <p:cNvPr id="27" name="文字方塊 26"/>
              <p:cNvSpPr txBox="1"/>
              <p:nvPr/>
            </p:nvSpPr>
            <p:spPr>
              <a:xfrm>
                <a:off x="1008993" y="1026295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28" name="Object 12"/>
              <p:cNvGraphicFramePr>
                <a:graphicFrameLocks noChangeAspect="1"/>
              </p:cNvGraphicFramePr>
              <p:nvPr/>
            </p:nvGraphicFramePr>
            <p:xfrm>
              <a:off x="1930433" y="1079298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42" name="方程式" r:id="rId7" imgW="279360" imgH="177480" progId="Equation.3">
                      <p:embed/>
                    </p:oleObj>
                  </mc:Choice>
                  <mc:Fallback>
                    <p:oleObj name="方程式" r:id="rId7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0433" y="1079298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" name="群組 23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25" name="文字方塊 24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nodes</a:t>
                </a:r>
                <a:endParaRPr lang="zh-TW" altLang="en-US" sz="2400" dirty="0"/>
              </a:p>
            </p:txBody>
          </p:sp>
          <p:graphicFrame>
            <p:nvGraphicFramePr>
              <p:cNvPr id="26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43" name="方程式" r:id="rId9" imgW="279360" imgH="228600" progId="Equation.3">
                      <p:embed/>
                    </p:oleObj>
                  </mc:Choice>
                  <mc:Fallback>
                    <p:oleObj name="方程式" r:id="rId9" imgW="27936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9" name="文字方塊 28"/>
          <p:cNvSpPr txBox="1"/>
          <p:nvPr/>
        </p:nvSpPr>
        <p:spPr>
          <a:xfrm rot="5400000">
            <a:off x="5207858" y="488239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7" idx="6"/>
            <a:endCxn id="19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7" idx="6"/>
            <a:endCxn id="20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4"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5"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" name="方程式" r:id="rId15" imgW="126720" imgH="190440" progId="Equation.3">
                  <p:embed/>
                </p:oleObj>
              </mc:Choice>
              <mc:Fallback>
                <p:oleObj name="方程式" r:id="rId15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" name="方程式" r:id="rId17" imgW="88560" imgH="164880" progId="Equation.3">
                  <p:embed/>
                </p:oleObj>
              </mc:Choice>
              <mc:Fallback>
                <p:oleObj name="方程式" r:id="rId1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8" name="方程式" r:id="rId18" imgW="126720" imgH="164880" progId="Equation.3">
                  <p:embed/>
                </p:oleObj>
              </mc:Choice>
              <mc:Fallback>
                <p:oleObj name="方程式" r:id="rId18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9" name="方程式" r:id="rId19" imgW="88560" imgH="164880" progId="Equation.3">
                  <p:embed/>
                </p:oleObj>
              </mc:Choice>
              <mc:Fallback>
                <p:oleObj name="方程式" r:id="rId1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線單箭頭接點 44"/>
          <p:cNvCxnSpPr>
            <a:stCxn id="8" idx="6"/>
            <a:endCxn id="19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19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endCxn id="20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12"/>
          <p:cNvGraphicFramePr>
            <a:graphicFrameLocks noChangeAspect="1"/>
          </p:cNvGraphicFramePr>
          <p:nvPr/>
        </p:nvGraphicFramePr>
        <p:xfrm>
          <a:off x="2792414" y="2289175"/>
          <a:ext cx="5429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0" name="方程式" r:id="rId21" imgW="253800" imgH="228600" progId="Equation.3">
                  <p:embed/>
                </p:oleObj>
              </mc:Choice>
              <mc:Fallback>
                <p:oleObj name="方程式" r:id="rId21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4" y="2289175"/>
                        <a:ext cx="5429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2801939" y="3117850"/>
          <a:ext cx="5413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1" name="方程式" r:id="rId23" imgW="253800" imgH="228600" progId="Equation.3">
                  <p:embed/>
                </p:oleObj>
              </mc:Choice>
              <mc:Fallback>
                <p:oleObj name="方程式" r:id="rId23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9" y="3117850"/>
                        <a:ext cx="5413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/>
        </p:nvGraphicFramePr>
        <p:xfrm>
          <a:off x="2801939" y="4387851"/>
          <a:ext cx="542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" name="方程式" r:id="rId25" imgW="253800" imgH="253800" progId="Equation.3">
                  <p:embed/>
                </p:oleObj>
              </mc:Choice>
              <mc:Fallback>
                <p:oleObj name="方程式" r:id="rId25" imgW="253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9" y="4387851"/>
                        <a:ext cx="5429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720718" y="2311752"/>
          <a:ext cx="3524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3" name="方程式" r:id="rId27" imgW="164880" imgH="228600" progId="Equation.3">
                  <p:embed/>
                </p:oleObj>
              </mc:Choice>
              <mc:Fallback>
                <p:oleObj name="方程式" r:id="rId27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718" y="2311752"/>
                        <a:ext cx="3524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/>
        </p:nvGraphicFramePr>
        <p:xfrm>
          <a:off x="5712631" y="3116989"/>
          <a:ext cx="379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" name="方程式" r:id="rId29" imgW="177480" imgH="228600" progId="Equation.3">
                  <p:embed/>
                </p:oleObj>
              </mc:Choice>
              <mc:Fallback>
                <p:oleObj name="方程式" r:id="rId29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2631" y="3116989"/>
                        <a:ext cx="3794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2"/>
          <p:cNvGraphicFramePr>
            <a:graphicFrameLocks noChangeAspect="1"/>
          </p:cNvGraphicFramePr>
          <p:nvPr/>
        </p:nvGraphicFramePr>
        <p:xfrm>
          <a:off x="5703824" y="4456406"/>
          <a:ext cx="3524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5" name="方程式" r:id="rId31" imgW="164880" imgH="241200" progId="Equation.3">
                  <p:embed/>
                </p:oleObj>
              </mc:Choice>
              <mc:Fallback>
                <p:oleObj name="方程式" r:id="rId31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24" y="4456406"/>
                        <a:ext cx="352425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2"/>
          <p:cNvGraphicFramePr>
            <a:graphicFrameLocks noChangeAspect="1"/>
          </p:cNvGraphicFramePr>
          <p:nvPr/>
        </p:nvGraphicFramePr>
        <p:xfrm>
          <a:off x="4911953" y="2353810"/>
          <a:ext cx="3254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6" name="方程式" r:id="rId33" imgW="152280" imgH="228600" progId="Equation.3">
                  <p:embed/>
                </p:oleObj>
              </mc:Choice>
              <mc:Fallback>
                <p:oleObj name="方程式" r:id="rId3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953" y="2353810"/>
                        <a:ext cx="3254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"/>
          <p:cNvGraphicFramePr>
            <a:graphicFrameLocks noChangeAspect="1"/>
          </p:cNvGraphicFramePr>
          <p:nvPr/>
        </p:nvGraphicFramePr>
        <p:xfrm>
          <a:off x="4905603" y="3145746"/>
          <a:ext cx="3524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7" name="方程式" r:id="rId35" imgW="164880" imgH="228600" progId="Equation.3">
                  <p:embed/>
                </p:oleObj>
              </mc:Choice>
              <mc:Fallback>
                <p:oleObj name="方程式" r:id="rId35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603" y="3145746"/>
                        <a:ext cx="3524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2"/>
          <p:cNvGraphicFramePr>
            <a:graphicFrameLocks noChangeAspect="1"/>
          </p:cNvGraphicFramePr>
          <p:nvPr/>
        </p:nvGraphicFramePr>
        <p:xfrm>
          <a:off x="4911952" y="4424110"/>
          <a:ext cx="3238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8" name="方程式" r:id="rId37" imgW="152280" imgH="241200" progId="Equation.3">
                  <p:embed/>
                </p:oleObj>
              </mc:Choice>
              <mc:Fallback>
                <p:oleObj name="方程式" r:id="rId37" imgW="152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952" y="4424110"/>
                        <a:ext cx="323850" cy="515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5726114" y="4945064"/>
          <a:ext cx="352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9" name="方程式" r:id="rId39" imgW="164880" imgH="253800" progId="Equation.3">
                  <p:embed/>
                </p:oleObj>
              </mc:Choice>
              <mc:Fallback>
                <p:oleObj name="方程式" r:id="rId39" imgW="164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4" y="4945064"/>
                        <a:ext cx="3524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4906964" y="4956176"/>
          <a:ext cx="3508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0" name="方程式" r:id="rId41" imgW="164880" imgH="253800" progId="Equation.3">
                  <p:embed/>
                </p:oleObj>
              </mc:Choice>
              <mc:Fallback>
                <p:oleObj name="方程式" r:id="rId41" imgW="164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964" y="4956176"/>
                        <a:ext cx="350837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/>
        </p:nvGraphicFramePr>
        <p:xfrm>
          <a:off x="2792413" y="4934905"/>
          <a:ext cx="542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1" name="方程式" r:id="rId43" imgW="253800" imgH="253800" progId="Equation.3">
                  <p:embed/>
                </p:oleObj>
              </mc:Choice>
              <mc:Fallback>
                <p:oleObj name="方程式" r:id="rId43" imgW="253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4934905"/>
                        <a:ext cx="5429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962842"/>
              </p:ext>
            </p:extLst>
          </p:nvPr>
        </p:nvGraphicFramePr>
        <p:xfrm>
          <a:off x="6820459" y="1833210"/>
          <a:ext cx="2904206" cy="762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2" name="方程式" r:id="rId45" imgW="965160" imgH="253800" progId="Equation.3">
                  <p:embed/>
                </p:oleObj>
              </mc:Choice>
              <mc:Fallback>
                <p:oleObj name="方程式" r:id="rId45" imgW="965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459" y="1833210"/>
                        <a:ext cx="2904206" cy="762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99592"/>
              </p:ext>
            </p:extLst>
          </p:nvPr>
        </p:nvGraphicFramePr>
        <p:xfrm>
          <a:off x="6828396" y="2528069"/>
          <a:ext cx="17399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" name="方程式" r:id="rId47" imgW="647640" imgH="253800" progId="Equation.3">
                  <p:embed/>
                </p:oleObj>
              </mc:Choice>
              <mc:Fallback>
                <p:oleObj name="方程式" r:id="rId47" imgW="647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396" y="2528069"/>
                        <a:ext cx="1739900" cy="682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4329"/>
              </p:ext>
            </p:extLst>
          </p:nvPr>
        </p:nvGraphicFramePr>
        <p:xfrm>
          <a:off x="8557560" y="642028"/>
          <a:ext cx="351631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" name="方程式" r:id="rId49" imgW="1168200" imgH="253800" progId="Equation.3">
                  <p:embed/>
                </p:oleObj>
              </mc:Choice>
              <mc:Fallback>
                <p:oleObj name="方程式" r:id="rId49" imgW="1168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7560" y="642028"/>
                        <a:ext cx="3516312" cy="763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83631"/>
              </p:ext>
            </p:extLst>
          </p:nvPr>
        </p:nvGraphicFramePr>
        <p:xfrm>
          <a:off x="6689292" y="3302294"/>
          <a:ext cx="2073275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5" name="方程式" r:id="rId51" imgW="914400" imgH="1244520" progId="Equation.3">
                  <p:embed/>
                </p:oleObj>
              </mc:Choice>
              <mc:Fallback>
                <p:oleObj name="方程式" r:id="rId51" imgW="91440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292" y="3302294"/>
                        <a:ext cx="2073275" cy="2824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323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4479768" y="2344231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805354" y="232788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216913" y="2344231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296666" y="2371872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4320607" y="1354216"/>
            <a:ext cx="11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Layer 1</a:t>
            </a:r>
            <a:endParaRPr lang="zh-TW" altLang="en-US" sz="22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5636169" y="1354216"/>
            <a:ext cx="11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Layer 2</a:t>
            </a:r>
            <a:endParaRPr lang="zh-TW" altLang="en-US" sz="22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6486" y="1354563"/>
            <a:ext cx="1134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Layer L</a:t>
            </a:r>
            <a:endParaRPr lang="zh-TW" altLang="en-US" sz="22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993010" y="1357091"/>
            <a:ext cx="1134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Input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8305287" y="1357634"/>
            <a:ext cx="11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Output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900112" y="3078662"/>
            <a:ext cx="1370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vector </a:t>
            </a:r>
          </a:p>
          <a:p>
            <a:pPr algn="ctr"/>
            <a:r>
              <a:rPr lang="en-US" altLang="zh-TW" sz="2000" b="1" dirty="0"/>
              <a:t>x</a:t>
            </a:r>
            <a:endParaRPr lang="zh-TW" altLang="en-US" sz="2000" b="1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921704" y="3031141"/>
            <a:ext cx="1370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vector </a:t>
            </a:r>
          </a:p>
          <a:p>
            <a:pPr algn="ctr"/>
            <a:r>
              <a:rPr lang="en-US" altLang="zh-TW" sz="2000" b="1" dirty="0"/>
              <a:t>y</a:t>
            </a:r>
            <a:endParaRPr lang="zh-TW" altLang="en-US" sz="2000" b="1" dirty="0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7603721" y="3392651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7713036" y="4638541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7579836" y="2613848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365053" y="308956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97" name="矩形 96"/>
          <p:cNvSpPr/>
          <p:nvPr/>
        </p:nvSpPr>
        <p:spPr>
          <a:xfrm>
            <a:off x="3370871" y="25192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136402"/>
              </p:ext>
            </p:extLst>
          </p:nvPr>
        </p:nvGraphicFramePr>
        <p:xfrm>
          <a:off x="3383570" y="2423986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570" y="2423986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15726"/>
              </p:ext>
            </p:extLst>
          </p:nvPr>
        </p:nvGraphicFramePr>
        <p:xfrm>
          <a:off x="3388867" y="300671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867" y="300671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4576878" y="23552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4579220" y="313380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02" name="橢圓 101"/>
          <p:cNvSpPr/>
          <p:nvPr/>
        </p:nvSpPr>
        <p:spPr>
          <a:xfrm>
            <a:off x="4567587" y="436181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4564841" y="384566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04" name="矩形 103"/>
          <p:cNvSpPr/>
          <p:nvPr/>
        </p:nvSpPr>
        <p:spPr>
          <a:xfrm>
            <a:off x="3374578" y="4487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174530"/>
              </p:ext>
            </p:extLst>
          </p:nvPr>
        </p:nvGraphicFramePr>
        <p:xfrm>
          <a:off x="3371462" y="4391068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9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462" y="4391068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3250511" y="3833819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07" name="橢圓 106"/>
          <p:cNvSpPr/>
          <p:nvPr/>
        </p:nvSpPr>
        <p:spPr>
          <a:xfrm>
            <a:off x="5892440" y="23552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894782" y="313380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09" name="橢圓 108"/>
          <p:cNvSpPr/>
          <p:nvPr/>
        </p:nvSpPr>
        <p:spPr>
          <a:xfrm>
            <a:off x="5883149" y="43618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5880403" y="3845663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11" name="橢圓 110"/>
          <p:cNvSpPr/>
          <p:nvPr/>
        </p:nvSpPr>
        <p:spPr>
          <a:xfrm>
            <a:off x="7292757" y="233612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7295099" y="309603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3" name="橢圓 112"/>
          <p:cNvSpPr/>
          <p:nvPr/>
        </p:nvSpPr>
        <p:spPr>
          <a:xfrm>
            <a:off x="7302127" y="43427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7299381" y="3823392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464486" y="2380818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482109" y="3082148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494289" y="4338440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5151036" y="264231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5151036" y="343406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5141745" y="465603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5153378" y="2642312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5151036" y="2642312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5151037" y="2642312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5153379" y="3420882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5141746" y="2642312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5141746" y="3420882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3717478" y="264231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3713772" y="2690686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3713771" y="2690686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3741292" y="2642312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3707954" y="326101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3707953" y="326101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3779450" y="264231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3753082" y="3420882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3753081" y="4635488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8572399" y="3854364"/>
            <a:ext cx="76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……</a:t>
            </a:r>
            <a:endParaRPr lang="zh-TW" altLang="en-US" sz="20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8641492" y="2273988"/>
            <a:ext cx="63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y</a:t>
            </a:r>
            <a:r>
              <a:rPr lang="en-US" altLang="zh-TW" sz="2000" baseline="-25000" dirty="0"/>
              <a:t>1</a:t>
            </a:r>
            <a:endParaRPr lang="zh-TW" altLang="en-US" sz="20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8630209" y="3072208"/>
            <a:ext cx="63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y</a:t>
            </a:r>
            <a:r>
              <a:rPr lang="en-US" altLang="zh-TW" sz="2000" baseline="-25000" dirty="0"/>
              <a:t>2</a:t>
            </a:r>
            <a:endParaRPr lang="zh-TW" altLang="en-US" sz="20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8630209" y="4338440"/>
            <a:ext cx="63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y</a:t>
            </a:r>
            <a:r>
              <a:rPr lang="en-US" altLang="zh-TW" sz="2000" baseline="-25000"/>
              <a:t>K</a:t>
            </a:r>
            <a:endParaRPr lang="zh-TW" altLang="en-US" sz="20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544009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Composite of functions</a:t>
            </a:r>
            <a:endParaRPr lang="zh-TW" altLang="en-US" sz="4000" dirty="0"/>
          </a:p>
        </p:txBody>
      </p:sp>
      <p:graphicFrame>
        <p:nvGraphicFramePr>
          <p:cNvPr id="81" name="Object 12"/>
          <p:cNvGraphicFramePr>
            <a:graphicFrameLocks noChangeAspect="1"/>
          </p:cNvGraphicFramePr>
          <p:nvPr/>
        </p:nvGraphicFramePr>
        <p:xfrm>
          <a:off x="2004641" y="5322631"/>
          <a:ext cx="2257425" cy="491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0" name="方程式" r:id="rId10" imgW="1028520" imgH="228600" progId="Equation.3">
                  <p:embed/>
                </p:oleObj>
              </mc:Choice>
              <mc:Fallback>
                <p:oleObj name="方程式" r:id="rId10" imgW="1028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641" y="5322631"/>
                        <a:ext cx="2257425" cy="4916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91520"/>
              </p:ext>
            </p:extLst>
          </p:nvPr>
        </p:nvGraphicFramePr>
        <p:xfrm>
          <a:off x="5107735" y="4808933"/>
          <a:ext cx="36353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1" name="方程式" r:id="rId12" imgW="164880" imgH="203040" progId="Equation.3">
                  <p:embed/>
                </p:oleObj>
              </mc:Choice>
              <mc:Fallback>
                <p:oleObj name="方程式" r:id="rId12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7735" y="4808933"/>
                        <a:ext cx="363538" cy="446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656469"/>
              </p:ext>
            </p:extLst>
          </p:nvPr>
        </p:nvGraphicFramePr>
        <p:xfrm>
          <a:off x="6474210" y="4803008"/>
          <a:ext cx="3921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2" name="方程式" r:id="rId14" imgW="177480" imgH="203040" progId="Equation.3">
                  <p:embed/>
                </p:oleObj>
              </mc:Choice>
              <mc:Fallback>
                <p:oleObj name="方程式" r:id="rId14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4210" y="4803008"/>
                        <a:ext cx="392113" cy="446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996"/>
              </p:ext>
            </p:extLst>
          </p:nvPr>
        </p:nvGraphicFramePr>
        <p:xfrm>
          <a:off x="7887709" y="4780709"/>
          <a:ext cx="419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3" name="方程式" r:id="rId16" imgW="190440" imgH="203040" progId="Equation.3">
                  <p:embed/>
                </p:oleObj>
              </mc:Choice>
              <mc:Fallback>
                <p:oleObj name="方程式" r:id="rId16" imgW="190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7709" y="4780709"/>
                        <a:ext cx="419100" cy="446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025841"/>
              </p:ext>
            </p:extLst>
          </p:nvPr>
        </p:nvGraphicFramePr>
        <p:xfrm>
          <a:off x="3702116" y="1895807"/>
          <a:ext cx="9191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4" name="方程式" r:id="rId18" imgW="419040" imgH="228600" progId="Equation.3">
                  <p:embed/>
                </p:oleObj>
              </mc:Choice>
              <mc:Fallback>
                <p:oleObj name="方程式" r:id="rId18" imgW="419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116" y="1895807"/>
                        <a:ext cx="919163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255705"/>
              </p:ext>
            </p:extLst>
          </p:nvPr>
        </p:nvGraphicFramePr>
        <p:xfrm>
          <a:off x="5043569" y="1879403"/>
          <a:ext cx="9747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5" name="方程式" r:id="rId20" imgW="444240" imgH="228600" progId="Equation.3">
                  <p:embed/>
                </p:oleObj>
              </mc:Choice>
              <mc:Fallback>
                <p:oleObj name="方程式" r:id="rId20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569" y="1879403"/>
                        <a:ext cx="974725" cy="503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439084"/>
              </p:ext>
            </p:extLst>
          </p:nvPr>
        </p:nvGraphicFramePr>
        <p:xfrm>
          <a:off x="6484650" y="1884913"/>
          <a:ext cx="10318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6" name="方程式" r:id="rId22" imgW="469800" imgH="228600" progId="Equation.3">
                  <p:embed/>
                </p:oleObj>
              </mc:Choice>
              <mc:Fallback>
                <p:oleObj name="方程式" r:id="rId22" imgW="46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650" y="1884913"/>
                        <a:ext cx="1031875" cy="503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4143339" y="5750329"/>
          <a:ext cx="25082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7" name="方程式" r:id="rId24" imgW="1143000" imgH="228600" progId="Equation.3">
                  <p:embed/>
                </p:oleObj>
              </mc:Choice>
              <mc:Fallback>
                <p:oleObj name="方程式" r:id="rId24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39" y="5750329"/>
                        <a:ext cx="2508250" cy="50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0907"/>
              </p:ext>
            </p:extLst>
          </p:nvPr>
        </p:nvGraphicFramePr>
        <p:xfrm>
          <a:off x="9650149" y="5832538"/>
          <a:ext cx="5572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8" name="方程式" r:id="rId26" imgW="253800" imgH="164880" progId="Equation.3">
                  <p:embed/>
                </p:oleObj>
              </mc:Choice>
              <mc:Fallback>
                <p:oleObj name="方程式" r:id="rId26" imgW="25380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49" y="5832538"/>
                        <a:ext cx="557213" cy="361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1688"/>
              </p:ext>
            </p:extLst>
          </p:nvPr>
        </p:nvGraphicFramePr>
        <p:xfrm>
          <a:off x="3819475" y="4895845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9" name="方程式" r:id="rId28" imgW="126720" imgH="139680" progId="Equation.3">
                  <p:embed/>
                </p:oleObj>
              </mc:Choice>
              <mc:Fallback>
                <p:oleObj name="方程式" r:id="rId28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475" y="4895845"/>
                        <a:ext cx="279400" cy="306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/>
          <p:cNvCxnSpPr/>
          <p:nvPr/>
        </p:nvCxnSpPr>
        <p:spPr>
          <a:xfrm flipV="1">
            <a:off x="4262065" y="5202232"/>
            <a:ext cx="845670" cy="36622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/>
          <p:nvPr/>
        </p:nvCxnSpPr>
        <p:spPr>
          <a:xfrm flipV="1">
            <a:off x="6417876" y="5252131"/>
            <a:ext cx="133821" cy="52728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8105022" y="5201104"/>
            <a:ext cx="846430" cy="10685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359696" y="4487321"/>
            <a:ext cx="414662" cy="6052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x</a:t>
            </a:r>
            <a:r>
              <a:rPr lang="en-US" altLang="zh-TW" sz="2000" baseline="-25000" dirty="0" err="1"/>
              <a:t>D</a:t>
            </a:r>
            <a:endParaRPr lang="zh-TW" altLang="en-US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49113" y="6194488"/>
                <a:ext cx="35294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000" i="1">
                              <a:latin typeface="Cambria Math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13" y="6194488"/>
                <a:ext cx="3529492" cy="400110"/>
              </a:xfrm>
              <a:prstGeom prst="rect">
                <a:avLst/>
              </a:prstGeom>
              <a:blipFill>
                <a:blip r:embed="rId3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4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8E5EB1-EE65-403A-AC70-BD28E6D1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B11E58-1429-4FDE-90AF-50FE5590ABF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FC9200-D246-469B-BD18-085E6378E0C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8CBAAC-70A0-4525-A022-AD0244FC4E3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Fully Connected Neural Network 
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016CFA-02AC-4296-A195-D9B455392C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6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7568" y="332656"/>
            <a:ext cx="9361040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Different Output Units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679574" y="1484784"/>
                <a:ext cx="9889033" cy="5040560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Linear </a:t>
                </a:r>
                <a:r>
                  <a:rPr lang="en-US" altLang="zh-TW" sz="2800" u="sng" dirty="0"/>
                  <a:t>units </a:t>
                </a:r>
                <a:r>
                  <a:rPr lang="en-US" altLang="zh-TW" sz="2800" dirty="0"/>
                  <a:t>for </a:t>
                </a:r>
                <a:r>
                  <a:rPr lang="en-US" altLang="zh-TW" sz="2800" dirty="0">
                    <a:solidFill>
                      <a:srgbClr val="0070C0"/>
                    </a:solidFill>
                  </a:rPr>
                  <a:t>Gaussian output</a:t>
                </a:r>
                <a:r>
                  <a:rPr lang="en-US" altLang="zh-TW" sz="2800" dirty="0"/>
                  <a:t> distributions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800" i="1">
                        <a:latin typeface="Cambria Math"/>
                      </a:rPr>
                      <m:t>h</m:t>
                    </m:r>
                    <m:r>
                      <a:rPr lang="en-US" altLang="zh-TW" sz="2800" i="1">
                        <a:latin typeface="Cambria Math"/>
                      </a:rPr>
                      <m:t>+</m:t>
                    </m:r>
                    <m:r>
                      <a:rPr lang="en-US" altLang="zh-TW" sz="28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zh-TW" sz="2800" dirty="0"/>
                  <a:t> </a:t>
                </a:r>
              </a:p>
              <a:p>
                <a:r>
                  <a:rPr lang="en-US" altLang="zh-TW" sz="28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Symbol"/>
                  </a:rPr>
                  <a:t>Sigmoid</a:t>
                </a:r>
                <a:r>
                  <a:rPr lang="en-US" altLang="zh-TW" sz="2800" u="sng" dirty="0">
                    <a:sym typeface="Symbol"/>
                  </a:rPr>
                  <a:t> Units </a:t>
                </a:r>
                <a:r>
                  <a:rPr lang="en-US" altLang="zh-TW" sz="2800" dirty="0">
                    <a:sym typeface="Symbol"/>
                  </a:rPr>
                  <a:t>for </a:t>
                </a:r>
                <a:r>
                  <a:rPr lang="en-US" altLang="zh-TW" sz="2800" dirty="0">
                    <a:solidFill>
                      <a:srgbClr val="0070C0"/>
                    </a:solidFill>
                    <a:sym typeface="Symbol"/>
                  </a:rPr>
                  <a:t>Bernoulli output </a:t>
                </a:r>
                <a:r>
                  <a:rPr lang="en-US" altLang="zh-TW" sz="2800" dirty="0">
                    <a:sym typeface="Symbol"/>
                  </a:rPr>
                  <a:t>distributions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r>
                        <a:rPr lang="zh-TW" altLang="en-US" sz="28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r>
                  <a:rPr lang="en-US" altLang="zh-TW" sz="2800" u="sng" dirty="0" err="1"/>
                  <a:t>Softmax</a:t>
                </a:r>
                <a:r>
                  <a:rPr lang="en-US" altLang="zh-TW" sz="2800" u="sng" dirty="0"/>
                  <a:t> Units </a:t>
                </a:r>
                <a:r>
                  <a:rPr lang="en-US" altLang="zh-TW" sz="2800" dirty="0"/>
                  <a:t>for </a:t>
                </a:r>
                <a:r>
                  <a:rPr lang="en-US" altLang="zh-TW" sz="2800" dirty="0" err="1">
                    <a:solidFill>
                      <a:srgbClr val="0070C0"/>
                    </a:solidFill>
                  </a:rPr>
                  <a:t>Multinoulli</a:t>
                </a:r>
                <a:r>
                  <a:rPr lang="en-US" altLang="zh-TW" sz="2800" dirty="0">
                    <a:solidFill>
                      <a:srgbClr val="0070C0"/>
                    </a:solidFill>
                  </a:rPr>
                  <a:t> output </a:t>
                </a:r>
                <a:r>
                  <a:rPr lang="en-US" altLang="zh-TW" sz="2800" dirty="0"/>
                  <a:t>distributions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𝑠𝑜𝑓𝑡𝑚𝑎𝑥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1" i="1">
                              <a:latin typeface="Cambria Math"/>
                            </a:rPr>
                            <m:t>𝒛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charset="0"/>
                            </a:rPr>
                            <m:t>exp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8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Choice of cost functions</a:t>
                </a:r>
                <a:r>
                  <a:rPr lang="en-US" altLang="zh-TW" sz="2800" dirty="0"/>
                  <a:t> closely related to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output units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4" y="1484784"/>
                <a:ext cx="9889033" cy="5040560"/>
              </a:xfrm>
              <a:blipFill>
                <a:blip r:embed="rId3"/>
                <a:stretch>
                  <a:fillRect l="-1171" t="-1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184233" y="1988840"/>
            <a:ext cx="19399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lvl="2"/>
            <a:r>
              <a:rPr lang="en-US" altLang="zh-TW" dirty="0">
                <a:solidFill>
                  <a:schemeClr val="tx2"/>
                </a:solidFill>
              </a:rPr>
              <a:t>No non-linearity</a:t>
            </a:r>
          </a:p>
        </p:txBody>
      </p:sp>
      <p:sp>
        <p:nvSpPr>
          <p:cNvPr id="6" name="AutoShape 2" descr="ãsigmoid functionãçåçæå°çµæ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184232" y="2928268"/>
            <a:ext cx="13692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lvl="2"/>
            <a:r>
              <a:rPr lang="en-US" altLang="zh-TW" dirty="0">
                <a:solidFill>
                  <a:schemeClr val="tx2"/>
                </a:solidFill>
              </a:rPr>
              <a:t>Or </a:t>
            </a:r>
            <a:r>
              <a:rPr lang="en-US" altLang="zh-TW" dirty="0" err="1">
                <a:solidFill>
                  <a:srgbClr val="FF0000"/>
                </a:solidFill>
              </a:rPr>
              <a:t>Softplus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81201" y="476672"/>
            <a:ext cx="8435279" cy="89492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Linear units </a:t>
            </a:r>
            <a:r>
              <a:rPr lang="en-US" altLang="zh-TW" sz="3200" dirty="0"/>
              <a:t>for Gaussian Distributions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559496" y="1363216"/>
                <a:ext cx="9433048" cy="4628587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3200" dirty="0"/>
                  <a:t>No nonlinearity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32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TW" sz="32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3200" i="1">
                        <a:latin typeface="Cambria Math"/>
                      </a:rPr>
                      <m:t>h</m:t>
                    </m:r>
                    <m:r>
                      <a:rPr lang="en-US" altLang="zh-TW" sz="3200" i="1">
                        <a:latin typeface="Cambria Math"/>
                      </a:rPr>
                      <m:t>+</m:t>
                    </m:r>
                    <m:r>
                      <a:rPr lang="en-US" altLang="zh-TW" sz="32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zh-TW" sz="3200" dirty="0"/>
                  <a:t> </a:t>
                </a:r>
              </a:p>
              <a:p>
                <a:r>
                  <a:rPr lang="en-US" altLang="zh-TW" sz="3200" dirty="0"/>
                  <a:t>Often used to produce the </a:t>
                </a:r>
                <a:r>
                  <a:rPr lang="en-US" altLang="zh-TW" sz="3200" dirty="0">
                    <a:solidFill>
                      <a:srgbClr val="0070C0"/>
                    </a:solidFill>
                  </a:rPr>
                  <a:t>mean </a:t>
                </a:r>
                <a:r>
                  <a:rPr lang="en-US" altLang="zh-TW" sz="3200" dirty="0"/>
                  <a:t>of a conditional Gaussian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3200">
                        <a:latin typeface="Cambria Math"/>
                      </a:rPr>
                      <m:t>N</m:t>
                    </m:r>
                    <m:r>
                      <a:rPr lang="en-US" altLang="zh-TW" sz="3200">
                        <a:latin typeface="Cambria Math"/>
                      </a:rPr>
                      <m:t>(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>
                        <a:latin typeface="Cambria Math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3200" i="1">
                        <a:latin typeface="Cambria Math"/>
                      </a:rPr>
                      <m:t>, </m:t>
                    </m:r>
                    <m:r>
                      <a:rPr lang="en-US" altLang="zh-TW" sz="3200" i="1">
                        <a:latin typeface="Cambria Math"/>
                      </a:rPr>
                      <m:t>𝐼</m:t>
                    </m:r>
                    <m:r>
                      <a:rPr lang="en-US" altLang="zh-TW" sz="32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/>
                  <a:t>Can be used to learn the </a:t>
                </a:r>
                <a:r>
                  <a:rPr lang="en-US" altLang="zh-TW" sz="3200" dirty="0">
                    <a:solidFill>
                      <a:srgbClr val="0070C0"/>
                    </a:solidFill>
                  </a:rPr>
                  <a:t>covariance </a:t>
                </a:r>
                <a:r>
                  <a:rPr lang="en-US" altLang="zh-TW" sz="3200" dirty="0"/>
                  <a:t>of a Gaussian too</a:t>
                </a:r>
              </a:p>
              <a:p>
                <a:r>
                  <a:rPr lang="en-US" altLang="zh-TW" sz="3200" dirty="0"/>
                  <a:t>Cost function</a:t>
                </a:r>
              </a:p>
              <a:p>
                <a:pPr lvl="1"/>
                <a:r>
                  <a:rPr lang="en-US" altLang="zh-TW" sz="2800" dirty="0">
                    <a:sym typeface="Symbol"/>
                  </a:rPr>
                  <a:t>Minimizing MSE  </a:t>
                </a:r>
              </a:p>
              <a:p>
                <a:pPr lvl="1"/>
                <a:r>
                  <a:rPr lang="en-US" altLang="zh-TW" sz="2800" dirty="0"/>
                  <a:t>Minimizing the negative log-likelihood</a:t>
                </a:r>
                <a:r>
                  <a:rPr lang="en-US" altLang="zh-TW" sz="2800" dirty="0">
                    <a:sym typeface="Symbol"/>
                  </a:rPr>
                  <a:t>  cross entropy</a:t>
                </a:r>
              </a:p>
              <a:p>
                <a:endParaRPr lang="en-US" altLang="zh-TW" sz="32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496" y="1363216"/>
                <a:ext cx="9433048" cy="4628587"/>
              </a:xfrm>
              <a:blipFill>
                <a:blip r:embed="rId2"/>
                <a:stretch>
                  <a:fillRect l="-1487" t="-1449" r="-970" b="-63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06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19536" y="429951"/>
            <a:ext cx="9299376" cy="84351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sym typeface="Symbol"/>
              </a:rPr>
              <a:t>Sigmoid Units </a:t>
            </a:r>
            <a:r>
              <a:rPr lang="en-US" altLang="zh-TW" sz="3200" dirty="0">
                <a:sym typeface="Symbol"/>
              </a:rPr>
              <a:t>for Bernoulli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135560" y="1340768"/>
                <a:ext cx="8448094" cy="49685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800" dirty="0">
                    <a:sym typeface="Symbol"/>
                  </a:rPr>
                  <a:t>Task of predicting value of a binary variable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  <a:sym typeface="Symbol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sym typeface="Symbol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/>
                              <a:sym typeface="Symbol"/>
                            </a:rPr>
                            <m:t>=1</m:t>
                          </m:r>
                        </m:e>
                        <m:e>
                          <m:r>
                            <a:rPr lang="en-US" altLang="zh-TW" sz="2800" i="1">
                              <a:latin typeface="Cambria Math"/>
                              <a:sym typeface="Symbol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  <a:sym typeface="Symbol"/>
                        </a:rPr>
                        <m:t>∈[0,1]</m:t>
                      </m:r>
                    </m:oMath>
                  </m:oMathPara>
                </a14:m>
                <a:endParaRPr lang="en-US" altLang="zh-TW" sz="2800" i="1" dirty="0">
                  <a:sym typeface="Symbo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800" dirty="0">
                    <a:sym typeface="Symbol"/>
                  </a:rPr>
                  <a:t>Sigmoid Units for Bernoulli output distributions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r>
                        <a:rPr lang="zh-TW" altLang="en-US" sz="28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800" b="1" i="1">
                              <a:latin typeface="Cambria Math"/>
                            </a:rPr>
                            <m:t>𝒉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marL="640080" lvl="2">
                  <a:spcBef>
                    <a:spcPts val="600"/>
                  </a:spcBef>
                  <a:buClr>
                    <a:schemeClr val="accent2"/>
                  </a:buClr>
                </a:pPr>
                <a:r>
                  <a:rPr lang="en-US" altLang="zh-TW" sz="2800" dirty="0"/>
                  <a:t>A linear layer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/>
                      </a:rPr>
                      <m:t>𝒉</m:t>
                    </m:r>
                    <m:r>
                      <a:rPr lang="en-US" altLang="zh-TW" sz="2800" i="1">
                        <a:latin typeface="Cambria Math"/>
                      </a:rPr>
                      <m:t>+</m:t>
                    </m:r>
                    <m:r>
                      <a:rPr lang="en-US" altLang="zh-TW" sz="2800" i="1">
                        <a:latin typeface="Cambria Math"/>
                      </a:rPr>
                      <m:t>𝑏</m:t>
                    </m:r>
                  </m:oMath>
                </a14:m>
                <a:endParaRPr lang="en-US" altLang="zh-TW" sz="2800" dirty="0"/>
              </a:p>
              <a:p>
                <a:pPr marL="640080" lvl="2">
                  <a:spcBef>
                    <a:spcPts val="600"/>
                  </a:spcBef>
                  <a:buClr>
                    <a:schemeClr val="accent2"/>
                  </a:buClr>
                </a:pPr>
                <a:r>
                  <a:rPr lang="en-US" altLang="zh-TW" sz="2800" dirty="0"/>
                  <a:t>Activation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zh-TW" altLang="en-US" sz="28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sz="2800" dirty="0">
                  <a:sym typeface="Symbol"/>
                </a:endParaRPr>
              </a:p>
              <a:p>
                <a:pPr marL="240030" lvl="1">
                  <a:spcBef>
                    <a:spcPts val="600"/>
                  </a:spcBef>
                  <a:buClr>
                    <a:schemeClr val="accent2"/>
                  </a:buClr>
                </a:pPr>
                <a:r>
                  <a:rPr lang="en-US" altLang="zh-TW" sz="2800" dirty="0"/>
                  <a:t>Choice of Cost function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5560" y="1340768"/>
                <a:ext cx="8448094" cy="4968552"/>
              </a:xfrm>
              <a:blipFill>
                <a:blip r:embed="rId3"/>
                <a:stretch>
                  <a:fillRect l="-1299" t="-1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924" y="2788637"/>
            <a:ext cx="2612722" cy="8442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192258" y="4869161"/>
            <a:ext cx="4569678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74320" lvl="1">
              <a:spcBef>
                <a:spcPts val="600"/>
              </a:spcBef>
              <a:buClr>
                <a:schemeClr val="accent2"/>
              </a:buClr>
            </a:pPr>
            <a:r>
              <a:rPr lang="en-US" altLang="zh-TW" sz="2800" dirty="0"/>
              <a:t>For </a:t>
            </a:r>
            <a:r>
              <a:rPr lang="en-US" altLang="zh-TW" sz="2800" dirty="0">
                <a:solidFill>
                  <a:srgbClr val="FF0000"/>
                </a:solidFill>
              </a:rPr>
              <a:t>sigmoid</a:t>
            </a:r>
            <a:r>
              <a:rPr lang="en-US" altLang="zh-TW" sz="2800" dirty="0"/>
              <a:t> output which cost function is better?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736" y="4505666"/>
            <a:ext cx="4176464" cy="221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222006" y="5823268"/>
            <a:ext cx="4539929" cy="103105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617220" lvl="1" indent="-3429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zh-TW" sz="2800">
                <a:solidFill>
                  <a:srgbClr val="00B050"/>
                </a:solidFill>
              </a:rPr>
              <a:t>Negative </a:t>
            </a:r>
            <a:r>
              <a:rPr lang="en-US" altLang="zh-TW" sz="2800" dirty="0">
                <a:solidFill>
                  <a:srgbClr val="00B050"/>
                </a:solidFill>
              </a:rPr>
              <a:t>Log likelihood </a:t>
            </a:r>
          </a:p>
          <a:p>
            <a:pPr marL="617220" lvl="1" indent="-342900">
              <a:spcBef>
                <a:spcPts val="600"/>
              </a:spcBef>
              <a:buClr>
                <a:srgbClr val="FF0000"/>
              </a:buClr>
              <a:buFont typeface="Symbol" panose="05050102010706020507" pitchFamily="18" charset="2"/>
              <a:buChar char=""/>
            </a:pPr>
            <a:r>
              <a:rPr lang="en-US" altLang="zh-TW" sz="2800" dirty="0">
                <a:solidFill>
                  <a:srgbClr val="FF0000"/>
                </a:solidFill>
              </a:rPr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098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5560" y="620688"/>
            <a:ext cx="9649072" cy="1320800"/>
          </a:xfrm>
        </p:spPr>
        <p:txBody>
          <a:bodyPr>
            <a:normAutofit/>
          </a:bodyPr>
          <a:lstStyle/>
          <a:p>
            <a:r>
              <a:rPr lang="en-US" altLang="zh-TW" sz="3600" dirty="0" err="1">
                <a:solidFill>
                  <a:srgbClr val="FF0000"/>
                </a:solidFill>
              </a:rPr>
              <a:t>Softmax</a:t>
            </a:r>
            <a:r>
              <a:rPr lang="en-US" altLang="zh-TW" sz="3600" dirty="0">
                <a:solidFill>
                  <a:srgbClr val="FF0000"/>
                </a:solidFill>
              </a:rPr>
              <a:t> Units </a:t>
            </a:r>
            <a:r>
              <a:rPr lang="en-US" altLang="zh-TW" sz="3600" dirty="0"/>
              <a:t>for </a:t>
            </a:r>
            <a:r>
              <a:rPr lang="en-US" altLang="zh-TW" sz="3600" dirty="0" err="1"/>
              <a:t>Multinoulli</a:t>
            </a:r>
            <a:r>
              <a:rPr lang="en-US" altLang="zh-TW" sz="3600" dirty="0"/>
              <a:t> Output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133598" y="1700808"/>
                <a:ext cx="9507018" cy="4608512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dirty="0" err="1"/>
                  <a:t>Softmax</a:t>
                </a:r>
                <a:r>
                  <a:rPr lang="en-US" altLang="zh-TW" sz="2800" dirty="0"/>
                  <a:t> can be seen as a </a:t>
                </a:r>
                <a:r>
                  <a:rPr lang="en-US" altLang="zh-TW" sz="2800" u="sng" dirty="0"/>
                  <a:t>generalization of sigmoid </a:t>
                </a:r>
                <a:r>
                  <a:rPr lang="en-US" altLang="zh-TW" sz="2800" dirty="0"/>
                  <a:t>function</a:t>
                </a:r>
              </a:p>
              <a:p>
                <a:r>
                  <a:rPr lang="en-US" altLang="zh-TW" sz="2800" dirty="0"/>
                  <a:t>We need to produce a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b="1" i="1"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with n values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32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3200" i="1">
                        <a:latin typeface="Cambria Math"/>
                      </a:rPr>
                      <m:t>=</m:t>
                    </m:r>
                    <m:r>
                      <a:rPr lang="en-US" altLang="zh-TW" sz="3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/>
                          </a:rPr>
                          <m:t>𝑦</m:t>
                        </m:r>
                        <m:r>
                          <a:rPr lang="en-US" altLang="zh-TW" sz="3200" i="1">
                            <a:latin typeface="Cambria Math"/>
                          </a:rPr>
                          <m:t>=</m:t>
                        </m:r>
                        <m:r>
                          <a:rPr lang="en-US" altLang="zh-TW" sz="3200" i="1">
                            <a:latin typeface="Cambria Math"/>
                          </a:rPr>
                          <m:t>𝑖</m:t>
                        </m:r>
                      </m:e>
                      <m:e>
                        <m:r>
                          <a:rPr lang="en-US" altLang="zh-TW" sz="3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TW" sz="32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     </a:t>
                </a:r>
                <a:r>
                  <a:rPr lang="en-US" altLang="zh-TW" sz="2800" dirty="0"/>
                  <a:t>and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800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sz="2800" i="1">
                        <a:latin typeface="Cambria Math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Same approach as Bernoulli    </a:t>
                </a:r>
                <a:r>
                  <a:rPr lang="en-US" altLang="zh-TW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3600" b="1" i="1">
                        <a:latin typeface="Cambria Math"/>
                      </a:rPr>
                      <m:t>𝒛</m:t>
                    </m:r>
                    <m:r>
                      <a:rPr lang="en-US" altLang="zh-TW" sz="3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TW" sz="36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3600" b="1" i="1">
                        <a:latin typeface="Cambria Math"/>
                      </a:rPr>
                      <m:t>𝒉</m:t>
                    </m:r>
                    <m:r>
                      <a:rPr lang="en-US" altLang="zh-TW" sz="3600" i="1">
                        <a:latin typeface="Cambria Math"/>
                      </a:rPr>
                      <m:t>+</m:t>
                    </m:r>
                    <m:r>
                      <a:rPr lang="en-US" altLang="zh-TW" sz="3600" b="1" i="1">
                        <a:latin typeface="Cambria Math"/>
                      </a:rPr>
                      <m:t>𝒃</m:t>
                    </m:r>
                  </m:oMath>
                </a14:m>
                <a:endParaRPr lang="en-US" altLang="zh-TW" sz="2800" b="1" dirty="0"/>
              </a:p>
              <a:p>
                <a:pPr lvl="1"/>
                <a:r>
                  <a:rPr lang="en-US" altLang="zh-TW" sz="2400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TW" sz="24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TW" sz="2400" i="1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r>
                  <a:rPr lang="en-US" altLang="zh-TW" sz="2800" dirty="0"/>
                  <a:t>Exponentiate and normalize z to obtain the desired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r>
                  <a:rPr lang="en-US" altLang="zh-TW" sz="2800" dirty="0"/>
                  <a:t>	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598" y="1700808"/>
                <a:ext cx="9507018" cy="4608512"/>
              </a:xfrm>
              <a:blipFill>
                <a:blip r:embed="rId3"/>
                <a:stretch>
                  <a:fillRect l="-1154" t="-1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83632" y="5415999"/>
                <a:ext cx="3637534" cy="922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𝑠𝑜𝑓𝑡𝑚𝑎𝑥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exp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400" i="1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415999"/>
                <a:ext cx="3637534" cy="922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01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548681"/>
            <a:ext cx="9651032" cy="936105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solidFill>
                  <a:srgbClr val="00B050"/>
                </a:solidFill>
              </a:rPr>
              <a:t>Softmax</a:t>
            </a:r>
            <a:r>
              <a:rPr lang="en-US" altLang="zh-TW" sz="3200" dirty="0">
                <a:solidFill>
                  <a:srgbClr val="00B050"/>
                </a:solidFill>
              </a:rPr>
              <a:t> and Log-Likelihood Cost function</a:t>
            </a:r>
            <a:endParaRPr lang="zh-TW" altLang="en-US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133598" y="1484785"/>
                <a:ext cx="9435010" cy="453650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dirty="0"/>
                  <a:t>Negative Log-likelihood </a:t>
                </a:r>
              </a:p>
              <a:p>
                <a:pPr lvl="1"/>
                <a:r>
                  <a:rPr lang="en-US" altLang="zh-TW" sz="2800" dirty="0">
                    <a:solidFill>
                      <a:srgbClr val="FF0000"/>
                    </a:solidFill>
                  </a:rPr>
                  <a:t>Log</a:t>
                </a:r>
                <a:r>
                  <a:rPr lang="en-US" altLang="zh-TW" sz="2800" dirty="0"/>
                  <a:t>-likelihood can undo the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dirty="0"/>
                  <a:t>of </a:t>
                </a:r>
                <a:r>
                  <a:rPr lang="en-US" altLang="zh-TW" sz="2800" dirty="0" err="1"/>
                  <a:t>softmax</a:t>
                </a:r>
                <a:endParaRPr lang="en-US" altLang="zh-TW" sz="2800" dirty="0"/>
              </a:p>
              <a:p>
                <a:pPr marL="457200" lvl="1" indent="0">
                  <a:buSzPct val="100000"/>
                  <a:buNone/>
                </a:pPr>
                <a:endParaRPr lang="en-US" altLang="zh-TW" sz="2800" dirty="0"/>
              </a:p>
              <a:p>
                <a:pPr lvl="1">
                  <a:buSzPct val="100000"/>
                  <a:buFont typeface="Symbol" panose="05050102010706020507" pitchFamily="18" charset="2"/>
                  <a:buChar char="-"/>
                </a:pPr>
                <a:r>
                  <a:rPr lang="en-US" altLang="zh-TW" sz="280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i="1" dirty="0"/>
                  <a:t> </a:t>
                </a:r>
                <a:r>
                  <a:rPr lang="en-US" altLang="zh-TW" sz="2800" dirty="0"/>
                  <a:t>always has a direct contribution to cost</a:t>
                </a:r>
              </a:p>
              <a:p>
                <a:pPr lvl="2"/>
                <a:r>
                  <a:rPr lang="en-US" altLang="zh-TW" sz="2400" dirty="0"/>
                  <a:t>Because this term cannot saturate, learning can proceed even if second term becomes very small</a:t>
                </a:r>
              </a:p>
              <a:p>
                <a:pPr lvl="1">
                  <a:buSzPct val="100000"/>
                  <a:buFont typeface="Symbol" panose="05050102010706020507" pitchFamily="18" charset="2"/>
                  <a:buChar char="-"/>
                </a:pPr>
                <a:r>
                  <a:rPr lang="en-US" altLang="zh-TW" sz="2800" dirty="0"/>
                  <a:t>First term encourages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/>
                  <a:t> to be pushed up</a:t>
                </a:r>
              </a:p>
              <a:p>
                <a:pPr lvl="1">
                  <a:buSzPct val="100000"/>
                  <a:buFont typeface="Symbol" panose="05050102010706020507" pitchFamily="18" charset="2"/>
                  <a:buChar char="-"/>
                </a:pPr>
                <a:r>
                  <a:rPr lang="en-US" altLang="zh-TW" sz="2800" dirty="0"/>
                  <a:t>Second term encourages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800" dirty="0"/>
                  <a:t> to be pushed down</a:t>
                </a:r>
              </a:p>
              <a:p>
                <a:pPr lvl="2"/>
                <a:r>
                  <a:rPr lang="en-US" altLang="zh-TW" sz="2400" dirty="0"/>
                  <a:t>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𝑚𝑎𝑥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lvl="1">
                  <a:buSzPct val="100000"/>
                  <a:buFont typeface="Symbol" panose="05050102010706020507" pitchFamily="18" charset="2"/>
                  <a:buChar char="-"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598" y="1484785"/>
                <a:ext cx="9435010" cy="4536504"/>
              </a:xfrm>
              <a:blipFill>
                <a:blip r:embed="rId3"/>
                <a:stretch>
                  <a:fillRect l="-1163" t="-1210" b="-81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3" y="2564904"/>
            <a:ext cx="504056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37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063552" y="476672"/>
            <a:ext cx="9505056" cy="864096"/>
          </a:xfrm>
        </p:spPr>
        <p:txBody>
          <a:bodyPr>
            <a:normAutofit/>
          </a:bodyPr>
          <a:lstStyle/>
          <a:p>
            <a:r>
              <a:rPr lang="en-US" altLang="zh-TW" sz="4400" dirty="0" err="1"/>
              <a:t>Softmax</a:t>
            </a:r>
            <a:r>
              <a:rPr lang="en-US" altLang="zh-TW" sz="4400" dirty="0"/>
              <a:t> and Other Cost Functions</a:t>
            </a:r>
            <a:endParaRPr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670016" y="1340768"/>
                <a:ext cx="9865096" cy="464130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dirty="0"/>
                  <a:t>Other cost functions do not work well with </a:t>
                </a:r>
                <a:r>
                  <a:rPr lang="en-US" altLang="zh-TW" sz="2800" dirty="0" err="1"/>
                  <a:t>softmax</a:t>
                </a:r>
                <a:r>
                  <a:rPr lang="en-US" altLang="zh-TW" sz="2800" dirty="0"/>
                  <a:t> function</a:t>
                </a:r>
              </a:p>
              <a:p>
                <a:pPr lvl="1"/>
                <a:r>
                  <a:rPr lang="en-US" altLang="zh-TW" sz="2400" dirty="0">
                    <a:solidFill>
                      <a:srgbClr val="00B050"/>
                    </a:solidFill>
                  </a:rPr>
                  <a:t>Vanishing gradient </a:t>
                </a:r>
              </a:p>
              <a:p>
                <a:pPr lvl="1"/>
                <a:r>
                  <a:rPr lang="en-US" altLang="zh-TW" sz="2400" dirty="0"/>
                  <a:t>In particular,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squared error </a:t>
                </a:r>
                <a:r>
                  <a:rPr lang="en-US" altLang="zh-TW" sz="2400" dirty="0"/>
                  <a:t>is a poor loss function for </a:t>
                </a:r>
                <a:r>
                  <a:rPr lang="en-US" altLang="zh-TW" sz="2400" dirty="0" err="1"/>
                  <a:t>softmax</a:t>
                </a:r>
                <a:r>
                  <a:rPr lang="en-US" altLang="zh-TW" sz="2400" dirty="0"/>
                  <a:t> units</a:t>
                </a:r>
              </a:p>
              <a:p>
                <a:pPr lvl="1"/>
                <a:r>
                  <a:rPr lang="en-US" altLang="zh-TW" sz="2400" dirty="0"/>
                  <a:t>The </a:t>
                </a:r>
                <a:r>
                  <a:rPr lang="en-US" altLang="zh-TW" sz="2400" dirty="0" err="1"/>
                  <a:t>softmax</a:t>
                </a:r>
                <a:r>
                  <a:rPr lang="en-US" altLang="zh-TW" sz="2400" dirty="0"/>
                  <a:t> function is driven by the amount that its arguments deviate from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2400" dirty="0"/>
              </a:p>
              <a:p>
                <a:pPr lvl="2"/>
                <a:r>
                  <a:rPr lang="en-US" altLang="zh-TW" sz="2000" dirty="0"/>
                  <a:t>because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𝑠𝑜𝑓𝑚𝑎𝑥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000" i="1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000" i="1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lvl="1"/>
                <a:r>
                  <a:rPr lang="en-US" altLang="zh-TW" sz="2400" dirty="0"/>
                  <a:t>When inputs differ a lot: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sz="2000" dirty="0"/>
                  <a:t>, the output </a:t>
                </a:r>
                <a:r>
                  <a:rPr lang="en-US" altLang="zh-TW" sz="2000" dirty="0" err="1"/>
                  <a:t>softmax</a:t>
                </a:r>
                <a:r>
                  <a:rPr lang="en-US" altLang="zh-TW" sz="20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TW" sz="2000" dirty="0"/>
                  <a:t>)</a:t>
                </a:r>
                <a:r>
                  <a:rPr lang="en-US" altLang="zh-TW" sz="2000" baseline="-25000" dirty="0" err="1"/>
                  <a:t>i</a:t>
                </a:r>
                <a:r>
                  <a:rPr lang="en-US" altLang="zh-TW" sz="2000" dirty="0"/>
                  <a:t> saturates to 1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/>
                        <a:ea typeface="Cambria Math"/>
                      </a:rPr>
                      <m:t>≠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sz="2000" dirty="0"/>
                  <a:t>, the output </a:t>
                </a:r>
                <a:r>
                  <a:rPr lang="en-US" altLang="zh-TW" sz="2000" dirty="0" err="1"/>
                  <a:t>softmax</a:t>
                </a:r>
                <a:r>
                  <a:rPr lang="en-US" altLang="zh-TW" sz="20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TW" sz="2000" dirty="0"/>
                  <a:t>)</a:t>
                </a:r>
                <a:r>
                  <a:rPr lang="en-US" altLang="zh-TW" sz="2000" baseline="-25000" dirty="0" err="1"/>
                  <a:t>i</a:t>
                </a:r>
                <a:r>
                  <a:rPr lang="en-US" altLang="zh-TW" sz="2000" dirty="0"/>
                  <a:t> saturates to 0</a:t>
                </a:r>
              </a:p>
              <a:p>
                <a:pPr lvl="1"/>
                <a:r>
                  <a:rPr lang="en-US" altLang="zh-TW" sz="2400" dirty="0"/>
                  <a:t>Winner-take-all</a:t>
                </a:r>
              </a:p>
              <a:p>
                <a:pPr lvl="1"/>
                <a:endParaRPr lang="en-US" altLang="zh-TW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0016" y="1340768"/>
                <a:ext cx="9865096" cy="4641304"/>
              </a:xfrm>
              <a:blipFill>
                <a:blip r:embed="rId3"/>
                <a:stretch>
                  <a:fillRect l="-1112" t="-1183" r="-865" b="-14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619689" y="4149080"/>
                <a:ext cx="2592288" cy="9233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Property of </a:t>
                </a:r>
                <a:r>
                  <a:rPr lang="en-US" altLang="zh-TW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altLang="zh-TW" dirty="0">
                    <a:solidFill>
                      <a:schemeClr val="bg1"/>
                    </a:solidFill>
                  </a:rPr>
                  <a:t>: </a:t>
                </a:r>
                <a:endParaRPr lang="en-US" altLang="zh-TW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𝑠𝑜𝑓𝑚𝑎𝑥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689" y="4149080"/>
                <a:ext cx="2592288" cy="923330"/>
              </a:xfrm>
              <a:prstGeom prst="rect">
                <a:avLst/>
              </a:prstGeom>
              <a:blipFill>
                <a:blip r:embed="rId4"/>
                <a:stretch>
                  <a:fillRect l="-1874" t="-3268" b="-4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F4DBBB-85A3-45F8-8287-2F56C5E7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6ACD7A-0B29-4526-8A1E-9F385B17152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A690B7-84BB-4C5E-8480-88E332183EC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F7DE0E-A55D-4978-9AFE-C379FA0B36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zh-TW" sz="3600" b="1">
                <a:solidFill>
                  <a:srgbClr val="5B5B5B"/>
                </a:solidFill>
              </a:rPr>
              <a:t>Join at slido.com</a:t>
            </a:r>
            <a:br>
              <a:rPr lang="da-DK" altLang="zh-TW" sz="3600" b="1">
                <a:solidFill>
                  <a:srgbClr val="5B5B5B"/>
                </a:solidFill>
              </a:rPr>
            </a:br>
            <a:r>
              <a:rPr lang="da-DK" altLang="zh-TW" sz="3600" b="1">
                <a:solidFill>
                  <a:srgbClr val="5B5B5B"/>
                </a:solidFill>
              </a:rPr>
              <a:t>#3347718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6DD275-843D-4989-924C-338B78CBBE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joining instructions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274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803244"/>
          </a:xfrm>
        </p:spPr>
        <p:txBody>
          <a:bodyPr/>
          <a:lstStyle/>
          <a:p>
            <a:r>
              <a:rPr lang="en-US" altLang="zh-TW" dirty="0"/>
              <a:t>Other Output Types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703512" y="1588920"/>
                <a:ext cx="10081120" cy="46196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3200" dirty="0"/>
                  <a:t>Principle of </a:t>
                </a:r>
                <a:r>
                  <a:rPr lang="en-US" altLang="zh-TW" sz="3200" dirty="0">
                    <a:solidFill>
                      <a:srgbClr val="FF0000"/>
                    </a:solidFill>
                  </a:rPr>
                  <a:t>maximum likelihood </a:t>
                </a:r>
                <a:r>
                  <a:rPr lang="en-US" altLang="zh-TW" sz="3200" dirty="0"/>
                  <a:t>provides a guide for how to design a good cost function for any output layer</a:t>
                </a:r>
              </a:p>
              <a:p>
                <a:r>
                  <a:rPr lang="en-US" altLang="zh-TW" sz="3200" dirty="0"/>
                  <a:t>The neural network represents a function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/>
                  <a:t>Outputs are not direct predictions of value of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3200" dirty="0"/>
                  <a:t>Instead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3200" dirty="0">
                    <a:solidFill>
                      <a:srgbClr val="FF0000"/>
                    </a:solidFill>
                  </a:rPr>
                  <a:t>  </a:t>
                </a:r>
                <a:r>
                  <a:rPr lang="en-US" altLang="zh-TW" sz="3200" dirty="0"/>
                  <a:t>provides the </a:t>
                </a:r>
                <a:r>
                  <a:rPr lang="en-US" altLang="zh-TW" sz="3200" i="1" dirty="0"/>
                  <a:t>parameters for a distribution </a:t>
                </a:r>
                <a:r>
                  <a:rPr lang="en-US" altLang="zh-TW" sz="3200" dirty="0"/>
                  <a:t>over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TW" sz="3200" i="1" dirty="0"/>
              </a:p>
              <a:p>
                <a:r>
                  <a:rPr lang="en-US" altLang="zh-TW" sz="3200" dirty="0"/>
                  <a:t>Loss function can then be interpreted as</a:t>
                </a:r>
                <a:r>
                  <a:rPr lang="en-US" altLang="zh-TW" sz="3200" dirty="0">
                    <a:solidFill>
                      <a:srgbClr val="FF0000"/>
                    </a:solidFill>
                  </a:rPr>
                  <a:t> -log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r>
                      <a:rPr lang="zh-TW" alt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512" y="1588920"/>
                <a:ext cx="10081120" cy="4619601"/>
              </a:xfrm>
              <a:blipFill>
                <a:blip r:embed="rId2"/>
                <a:stretch>
                  <a:fillRect l="-1391" t="-1453" r="-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4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7222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43472" y="1340770"/>
            <a:ext cx="10657184" cy="4968551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Feedforward neural network</a:t>
            </a:r>
          </a:p>
          <a:p>
            <a:pPr lvl="1"/>
            <a:r>
              <a:rPr lang="en-US" altLang="zh-TW" sz="2400" dirty="0"/>
              <a:t>Approximate non-linear functions via transformed input </a:t>
            </a:r>
            <a:r>
              <a:rPr lang="en-US" altLang="zh-TW" sz="2400" i="1" dirty="0">
                <a:sym typeface="Symbol"/>
              </a:rPr>
              <a:t>(x)</a:t>
            </a:r>
          </a:p>
          <a:p>
            <a:pPr lvl="1"/>
            <a:r>
              <a:rPr lang="en-US" altLang="zh-TW" sz="2400" i="1" dirty="0">
                <a:sym typeface="Symbol"/>
              </a:rPr>
              <a:t>Principle of Deep Learning: Learn  </a:t>
            </a:r>
            <a:endParaRPr lang="en-US" altLang="zh-TW" sz="2400" dirty="0"/>
          </a:p>
          <a:p>
            <a:r>
              <a:rPr lang="en-US" altLang="zh-TW" sz="2800" dirty="0"/>
              <a:t>Output units: linear, sigmoid, </a:t>
            </a:r>
            <a:r>
              <a:rPr lang="en-US" altLang="zh-TW" sz="2800" dirty="0" err="1"/>
              <a:t>softmax</a:t>
            </a:r>
            <a:r>
              <a:rPr lang="en-US" altLang="zh-TW" sz="2800" dirty="0"/>
              <a:t>, others</a:t>
            </a:r>
          </a:p>
          <a:p>
            <a:pPr marL="640080" lvl="2">
              <a:spcBef>
                <a:spcPts val="600"/>
              </a:spcBef>
              <a:buClr>
                <a:schemeClr val="accent2"/>
              </a:buClr>
            </a:pPr>
            <a:r>
              <a:rPr lang="en-US" altLang="zh-TW" sz="2400" dirty="0"/>
              <a:t>Bernoulli: sigmoid vs </a:t>
            </a:r>
            <a:r>
              <a:rPr lang="en-US" altLang="zh-TW" sz="2400" dirty="0" err="1"/>
              <a:t>softplus</a:t>
            </a:r>
            <a:endParaRPr lang="en-US" altLang="zh-TW" sz="2400" dirty="0"/>
          </a:p>
          <a:p>
            <a:pPr marL="640080" lvl="2">
              <a:spcBef>
                <a:spcPts val="600"/>
              </a:spcBef>
              <a:buClr>
                <a:schemeClr val="accent2"/>
              </a:buClr>
            </a:pPr>
            <a:r>
              <a:rPr lang="en-US" altLang="zh-TW" sz="2400" dirty="0" err="1"/>
              <a:t>Multinoulli</a:t>
            </a:r>
            <a:r>
              <a:rPr lang="en-US" altLang="zh-TW" sz="2400" dirty="0"/>
              <a:t>: </a:t>
            </a:r>
            <a:r>
              <a:rPr lang="en-US" altLang="zh-TW" sz="2400" dirty="0" err="1"/>
              <a:t>Softmax</a:t>
            </a:r>
            <a:r>
              <a:rPr lang="en-US" altLang="zh-TW" sz="2400" dirty="0"/>
              <a:t> </a:t>
            </a:r>
          </a:p>
          <a:p>
            <a:pPr marL="640080" lvl="2">
              <a:spcBef>
                <a:spcPts val="600"/>
              </a:spcBef>
              <a:buClr>
                <a:schemeClr val="accent2"/>
              </a:buClr>
            </a:pPr>
            <a:r>
              <a:rPr lang="en-US" altLang="zh-TW" sz="2400" dirty="0"/>
              <a:t>Avoid </a:t>
            </a:r>
            <a:r>
              <a:rPr lang="en-US" altLang="zh-TW" sz="2400" dirty="0">
                <a:solidFill>
                  <a:srgbClr val="FF0000"/>
                </a:solidFill>
              </a:rPr>
              <a:t>gradient</a:t>
            </a:r>
            <a:r>
              <a:rPr lang="en-US" altLang="zh-TW" sz="2400" dirty="0"/>
              <a:t> of the cost function to shrink to too small</a:t>
            </a:r>
          </a:p>
          <a:p>
            <a:r>
              <a:rPr lang="en-US" altLang="zh-TW" sz="2800" dirty="0"/>
              <a:t>Cost functions: Likelihood, MSE, MAE</a:t>
            </a:r>
          </a:p>
          <a:p>
            <a:pPr lvl="1"/>
            <a:r>
              <a:rPr lang="en-US" altLang="zh-TW" sz="2200" dirty="0"/>
              <a:t>Binary output: cross-entropy</a:t>
            </a:r>
          </a:p>
          <a:p>
            <a:pPr lvl="1"/>
            <a:r>
              <a:rPr lang="en-US" altLang="zh-TW" sz="2200" dirty="0"/>
              <a:t>Real value: MSE</a:t>
            </a:r>
          </a:p>
          <a:p>
            <a:pPr marL="182880" lvl="1">
              <a:spcBef>
                <a:spcPts val="600"/>
              </a:spcBef>
              <a:buClr>
                <a:schemeClr val="accent2"/>
              </a:buClr>
            </a:pPr>
            <a:endParaRPr lang="en-US" altLang="zh-TW" sz="24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184232" y="5432651"/>
            <a:ext cx="2952328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dirty="0"/>
              <a:t>Calculus of Variation: </a:t>
            </a:r>
          </a:p>
          <a:p>
            <a:pPr lvl="1"/>
            <a:r>
              <a:rPr lang="en-US" altLang="zh-TW" dirty="0"/>
              <a:t>MSE </a:t>
            </a:r>
            <a:r>
              <a:rPr lang="en-US" altLang="zh-TW" dirty="0">
                <a:sym typeface="Symbol"/>
              </a:rPr>
              <a:t> </a:t>
            </a:r>
            <a:r>
              <a:rPr lang="en-US" altLang="zh-TW" dirty="0"/>
              <a:t>mean </a:t>
            </a:r>
          </a:p>
          <a:p>
            <a:pPr lvl="1"/>
            <a:r>
              <a:rPr lang="en-US" altLang="zh-TW" dirty="0"/>
              <a:t>MAE</a:t>
            </a:r>
            <a:r>
              <a:rPr lang="en-US" altLang="zh-TW" dirty="0">
                <a:sym typeface="Symbol"/>
              </a:rPr>
              <a:t>  median</a:t>
            </a:r>
            <a:endParaRPr lang="en-US" altLang="zh-TW" dirty="0"/>
          </a:p>
        </p:txBody>
      </p:sp>
      <p:sp>
        <p:nvSpPr>
          <p:cNvPr id="6" name="弧形箭號 (上彎) 5">
            <a:hlinkClick r:id="rId2" action="ppaction://hlinksldjump"/>
          </p:cNvPr>
          <p:cNvSpPr/>
          <p:nvPr/>
        </p:nvSpPr>
        <p:spPr>
          <a:xfrm>
            <a:off x="9480376" y="6004754"/>
            <a:ext cx="936104" cy="43204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2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1010282"/>
          </a:xfrm>
        </p:spPr>
        <p:txBody>
          <a:bodyPr/>
          <a:lstStyle/>
          <a:p>
            <a:r>
              <a:rPr lang="en-US" altLang="zh-TW" dirty="0"/>
              <a:t>Cost Functions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487488" y="1628801"/>
                <a:ext cx="9942512" cy="496855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dirty="0"/>
                  <a:t>Desirable property</a:t>
                </a:r>
              </a:p>
              <a:p>
                <a:pPr lvl="1"/>
                <a:r>
                  <a:rPr lang="en-US" altLang="zh-TW" sz="2400" dirty="0"/>
                  <a:t>Keeping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gradient large </a:t>
                </a:r>
                <a:r>
                  <a:rPr lang="en-US" altLang="zh-TW" sz="2400" dirty="0"/>
                  <a:t>to guide the learning</a:t>
                </a:r>
              </a:p>
              <a:p>
                <a:pPr lvl="1"/>
                <a:r>
                  <a:rPr lang="en-US" altLang="zh-TW" sz="2400" u="sng" dirty="0"/>
                  <a:t>Negative log-likelihood </a:t>
                </a:r>
                <a:r>
                  <a:rPr lang="en-US" altLang="zh-TW" sz="2400" dirty="0"/>
                  <a:t>helps avoid saturation</a:t>
                </a:r>
              </a:p>
              <a:p>
                <a:pPr lvl="2"/>
                <a:r>
                  <a:rPr lang="en-US" altLang="zh-TW" sz="2000" dirty="0">
                    <a:solidFill>
                      <a:srgbClr val="FF0000"/>
                    </a:solidFill>
                  </a:rPr>
                  <a:t>Log</a:t>
                </a:r>
                <a:r>
                  <a:rPr lang="en-US" altLang="zh-TW" sz="2000" dirty="0"/>
                  <a:t> undoes </a:t>
                </a:r>
                <a:r>
                  <a:rPr lang="en-US" altLang="zh-TW" sz="2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000" dirty="0"/>
                  <a:t>of some units</a:t>
                </a:r>
              </a:p>
              <a:p>
                <a:r>
                  <a:rPr lang="en-US" altLang="zh-TW" sz="2800" dirty="0"/>
                  <a:t>Learning with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Maximum Likelihood</a:t>
                </a:r>
                <a:r>
                  <a:rPr lang="en-US" altLang="zh-TW" sz="2800" dirty="0"/>
                  <a:t> principle:</a:t>
                </a:r>
              </a:p>
              <a:p>
                <a:pPr lvl="1"/>
                <a:r>
                  <a:rPr lang="en-US" altLang="zh-TW" sz="2400" dirty="0"/>
                  <a:t>modeling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automatically determines a cost function</a:t>
                </a:r>
              </a:p>
              <a:p>
                <a:pPr lvl="1"/>
                <a:r>
                  <a:rPr lang="en-US" altLang="zh-TW" sz="2400" dirty="0">
                    <a:solidFill>
                      <a:srgbClr val="FF0000"/>
                    </a:solidFill>
                  </a:rPr>
                  <a:t>Minimize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C000"/>
                    </a:solidFill>
                  </a:rPr>
                  <a:t>Negative Log Likelihood</a:t>
                </a:r>
              </a:p>
              <a:p>
                <a:pPr lvl="1"/>
                <a:r>
                  <a:rPr lang="en-US" altLang="zh-TW" sz="2400" dirty="0"/>
                  <a:t>For</a:t>
                </a:r>
                <a:r>
                  <a:rPr lang="en-US" altLang="zh-TW" sz="24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binary classification</a:t>
                </a:r>
              </a:p>
              <a:p>
                <a:pPr lvl="1"/>
                <a:endParaRPr lang="en-US" altLang="zh-TW" sz="2400" dirty="0">
                  <a:solidFill>
                    <a:srgbClr val="FFC000"/>
                  </a:solidFill>
                </a:endParaRPr>
              </a:p>
              <a:p>
                <a:pPr lvl="1"/>
                <a:endParaRPr lang="en-US" altLang="zh-TW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7488" y="1628801"/>
                <a:ext cx="9942512" cy="4968551"/>
              </a:xfrm>
              <a:blipFill>
                <a:blip r:embed="rId3"/>
                <a:stretch>
                  <a:fillRect l="-1104" t="-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76120" y="4509121"/>
                <a:ext cx="2939074" cy="7645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509121"/>
                <a:ext cx="2939074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00719" y="5705137"/>
                <a:ext cx="3571747" cy="8712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19" y="5705137"/>
                <a:ext cx="3571747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79977" y="5711208"/>
                <a:ext cx="4611967" cy="8712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7" y="5711208"/>
                <a:ext cx="4611967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右箭號 5"/>
          <p:cNvSpPr/>
          <p:nvPr/>
        </p:nvSpPr>
        <p:spPr>
          <a:xfrm>
            <a:off x="5447929" y="6065839"/>
            <a:ext cx="334841" cy="18256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圓角矩形圖說文字 3"/>
          <p:cNvSpPr/>
          <p:nvPr/>
        </p:nvSpPr>
        <p:spPr>
          <a:xfrm>
            <a:off x="8904312" y="2208492"/>
            <a:ext cx="2808312" cy="1080120"/>
          </a:xfrm>
          <a:prstGeom prst="wedgeRoundRectCallout">
            <a:avLst>
              <a:gd name="adj1" fmla="val -59427"/>
              <a:gd name="adj2" fmla="val 76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What about </a:t>
            </a:r>
            <a:r>
              <a:rPr lang="en-US" altLang="zh-TW" sz="2400" dirty="0">
                <a:solidFill>
                  <a:srgbClr val="7030A0"/>
                </a:solidFill>
              </a:rPr>
              <a:t>regression</a:t>
            </a:r>
            <a:r>
              <a:rPr lang="en-US" altLang="zh-TW" sz="2400" dirty="0"/>
              <a:t> problem?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6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47529" y="609600"/>
            <a:ext cx="8820472" cy="13208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Cost functions: For Binary classification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559497" y="1678911"/>
                <a:ext cx="10175698" cy="38807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800" dirty="0"/>
                  <a:t>the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cross-entropy</a:t>
                </a:r>
                <a:r>
                  <a:rPr lang="en-US" altLang="zh-TW" sz="2800" dirty="0"/>
                  <a:t> between the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800" dirty="0"/>
                  <a:t> and the model’s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800" i="1" baseline="-250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800" i="1" baseline="-250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800" i="1" baseline="-25000" dirty="0"/>
              </a:p>
              <a:p>
                <a:pPr lvl="1"/>
                <a:r>
                  <a:rPr lang="en-US" altLang="zh-TW" sz="2800" dirty="0">
                    <a:solidFill>
                      <a:srgbClr val="FFC000"/>
                    </a:solidFill>
                    <a:hlinkClick r:id="rId3"/>
                  </a:rPr>
                  <a:t>Cross Entropy</a:t>
                </a:r>
                <a:r>
                  <a:rPr lang="en-US" altLang="zh-TW" sz="2800" dirty="0"/>
                  <a:t>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/>
                          </a:rPr>
                          <m:t>,</m:t>
                        </m:r>
                        <m:r>
                          <a:rPr lang="en-US" altLang="zh-TW" sz="2800" i="1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func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800" i="1">
                            <a:latin typeface="Cambria Math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TW" sz="28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800" i="1">
                            <a:latin typeface="Cambria Math"/>
                          </a:rPr>
                          <m:t>𝑙𝑜𝑔</m:t>
                        </m:r>
                        <m:r>
                          <a:rPr lang="en-US" altLang="zh-TW" sz="2800" i="1">
                            <a:latin typeface="Cambria Math"/>
                          </a:rPr>
                          <m:t>⁡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sz="2800" i="1">
                            <a:latin typeface="Cambria Math"/>
                          </a:rPr>
                          <m:t>(</m:t>
                        </m:r>
                        <m:r>
                          <a:rPr lang="en-US" altLang="zh-TW" sz="2800" i="1">
                            <a:latin typeface="Cambria Math"/>
                          </a:rPr>
                          <m:t>𝑥</m:t>
                        </m:r>
                        <m:r>
                          <a:rPr lang="en-US" altLang="zh-TW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800" dirty="0">
                  <a:hlinkClick r:id="rId4"/>
                </a:endParaRPr>
              </a:p>
              <a:p>
                <a:pPr lvl="1"/>
                <a:r>
                  <a:rPr lang="en-US" altLang="zh-TW" sz="2800" dirty="0">
                    <a:hlinkClick r:id="rId4"/>
                  </a:rPr>
                  <a:t>KL Divergence</a:t>
                </a:r>
                <a:r>
                  <a:rPr lang="en-US" altLang="zh-TW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/>
                          </a:rPr>
                          <m:t>||</m:t>
                        </m:r>
                        <m:r>
                          <a:rPr lang="en-US" altLang="zh-TW" sz="2800" i="1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800" i="1">
                            <a:latin typeface="Cambria Math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TW" sz="28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800" i="1">
                            <a:latin typeface="Cambria Math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/>
                  <a:t>Does not have a minimum value</a:t>
                </a:r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497" y="1678911"/>
                <a:ext cx="10175698" cy="3880773"/>
              </a:xfrm>
              <a:blipFill>
                <a:blip r:embed="rId5"/>
                <a:stretch>
                  <a:fillRect l="-1078" t="-1570" b="-12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4151785" y="2417187"/>
            <a:ext cx="5516624" cy="582523"/>
            <a:chOff x="2337146" y="3074020"/>
            <a:chExt cx="4505325" cy="45720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7146" y="3074020"/>
              <a:ext cx="4505325" cy="4572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788024" y="3074020"/>
              <a:ext cx="1998475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圓角矩形圖說文字 13"/>
          <p:cNvSpPr/>
          <p:nvPr/>
        </p:nvSpPr>
        <p:spPr>
          <a:xfrm>
            <a:off x="2847120" y="4817291"/>
            <a:ext cx="6821289" cy="617661"/>
          </a:xfrm>
          <a:prstGeom prst="wedgeRoundRectCallout">
            <a:avLst>
              <a:gd name="adj1" fmla="val -54802"/>
              <a:gd name="adj2" fmla="val -494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Relation between </a:t>
            </a:r>
            <a:r>
              <a:rPr lang="en-US" altLang="zh-TW" sz="2400" dirty="0">
                <a:solidFill>
                  <a:srgbClr val="7030A0"/>
                </a:solidFill>
              </a:rPr>
              <a:t>Cross Entropy </a:t>
            </a:r>
            <a:r>
              <a:rPr lang="en-US" altLang="zh-TW" sz="2400" dirty="0"/>
              <a:t>and </a:t>
            </a:r>
            <a:r>
              <a:rPr lang="en-US" altLang="zh-TW" sz="2400" dirty="0">
                <a:solidFill>
                  <a:srgbClr val="7030A0"/>
                </a:solidFill>
              </a:rPr>
              <a:t>KL Divergence?</a:t>
            </a:r>
            <a:endParaRPr lang="zh-TW" alt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583832" y="6046472"/>
                <a:ext cx="4392488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||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𝑞</m:t>
                          </m:r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+</m:t>
                      </m:r>
                      <m:r>
                        <a:rPr lang="en-US" altLang="zh-TW" sz="2000" i="1">
                          <a:latin typeface="Cambria Math"/>
                        </a:rPr>
                        <m:t>𝐻</m:t>
                      </m:r>
                      <m:r>
                        <a:rPr lang="en-US" altLang="zh-TW" sz="2000" i="1"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latin typeface="Cambria Math"/>
                        </a:rPr>
                        <m:t>𝑝</m:t>
                      </m:r>
                      <m:r>
                        <a:rPr lang="en-US" altLang="zh-TW" sz="2000" i="1">
                          <a:latin typeface="Cambria Math"/>
                        </a:rPr>
                        <m:t>,</m:t>
                      </m:r>
                      <m:r>
                        <a:rPr lang="en-US" altLang="zh-TW" sz="2000" i="1">
                          <a:latin typeface="Cambria Math"/>
                        </a:rPr>
                        <m:t>𝑞</m:t>
                      </m:r>
                      <m:r>
                        <a:rPr lang="en-US" altLang="zh-TW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6046472"/>
                <a:ext cx="4392488" cy="400110"/>
              </a:xfrm>
              <a:prstGeom prst="rect">
                <a:avLst/>
              </a:prstGeom>
              <a:blipFill>
                <a:blip r:embed="rId7"/>
                <a:stretch>
                  <a:fillRect b="-132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824" y="5565383"/>
            <a:ext cx="3024336" cy="131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群組 17"/>
          <p:cNvGrpSpPr/>
          <p:nvPr/>
        </p:nvGrpSpPr>
        <p:grpSpPr>
          <a:xfrm>
            <a:off x="12294328" y="4074899"/>
            <a:ext cx="3059832" cy="1484784"/>
            <a:chOff x="8633614" y="4659516"/>
            <a:chExt cx="3529745" cy="183189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3614" y="4659516"/>
              <a:ext cx="3529745" cy="1831893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9496" y="4851565"/>
              <a:ext cx="2457913" cy="348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6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938274"/>
          </a:xfrm>
        </p:spPr>
        <p:txBody>
          <a:bodyPr/>
          <a:lstStyle/>
          <a:p>
            <a:r>
              <a:rPr lang="en-US" altLang="zh-TW" dirty="0"/>
              <a:t>Cost Functions (Cont.)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565844" y="1349550"/>
                <a:ext cx="9865096" cy="46717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3200" dirty="0"/>
                  <a:t>Continuous value output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mean squared error </a:t>
                </a:r>
                <a:r>
                  <a:rPr lang="en-US" altLang="zh-TW" sz="2400" dirty="0"/>
                  <a:t>cost</a:t>
                </a:r>
                <a:endParaRPr lang="zh-TW" altLang="en-US" sz="24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Gaussian model: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i="1" dirty="0"/>
              </a:p>
              <a:p>
                <a:pPr marL="342900" lvl="1" indent="-342900"/>
                <a:r>
                  <a:rPr lang="en-US" altLang="zh-TW" sz="2800" dirty="0"/>
                  <a:t>Different cost function yields different result</a:t>
                </a:r>
                <a:endParaRPr lang="zh-TW" altLang="en-US" sz="2800" dirty="0"/>
              </a:p>
              <a:p>
                <a:pPr marL="514350" indent="-514350">
                  <a:buSzPct val="100000"/>
                  <a:buFont typeface="+mj-lt"/>
                  <a:buAutoNum type="arabicParenR"/>
                </a:pPr>
                <a:r>
                  <a:rPr lang="en-US" altLang="zh-TW" sz="2400" dirty="0"/>
                  <a:t>Solving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mean squared error </a:t>
                </a:r>
                <a:r>
                  <a:rPr lang="en-US" altLang="zh-TW" sz="2400" dirty="0"/>
                  <a:t>optimization problem </a:t>
                </a:r>
                <a:r>
                  <a:rPr lang="en-US" altLang="zh-TW" dirty="0"/>
                  <a:t>yields a function that predicts the mean of y for each x.</a:t>
                </a:r>
              </a:p>
              <a:p>
                <a:pPr marL="514350" indent="-514350">
                  <a:buSzPct val="100000"/>
                  <a:buFont typeface="+mj-lt"/>
                  <a:buAutoNum type="arabicParenR" startAt="2"/>
                </a:pPr>
                <a:r>
                  <a:rPr lang="en-US" altLang="zh-TW" sz="2400" dirty="0"/>
                  <a:t>Solving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mean absolute error </a:t>
                </a:r>
                <a:r>
                  <a:rPr lang="en-US" altLang="zh-TW" sz="2400" dirty="0"/>
                  <a:t>optimization problem </a:t>
                </a:r>
                <a:r>
                  <a:rPr lang="en-US" altLang="zh-TW" dirty="0"/>
                  <a:t>yields a function that predicts the median value of y for each x</a:t>
                </a:r>
              </a:p>
              <a:p>
                <a:r>
                  <a:rPr lang="en-US" altLang="zh-TW" sz="2400" dirty="0"/>
                  <a:t>Unfortunately,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MSE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TW" sz="2400" dirty="0"/>
                  <a:t>and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MAE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TW" sz="2400" dirty="0"/>
                  <a:t>often lead to poor results because they produce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small gradients</a:t>
                </a:r>
              </a:p>
              <a:p>
                <a:r>
                  <a:rPr lang="en-US" altLang="zh-TW" sz="2400" dirty="0"/>
                  <a:t>This is one reason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cross-entropy</a:t>
                </a:r>
                <a:r>
                  <a:rPr lang="en-US" altLang="zh-TW" sz="2400" dirty="0">
                    <a:solidFill>
                      <a:schemeClr val="tx2"/>
                    </a:solidFill>
                  </a:rPr>
                  <a:t> cost </a:t>
                </a:r>
                <a:r>
                  <a:rPr lang="en-US" altLang="zh-TW" sz="2400" dirty="0"/>
                  <a:t>is more popular than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MSE </a:t>
                </a:r>
                <a:r>
                  <a:rPr lang="en-US" altLang="zh-TW" sz="2400" dirty="0"/>
                  <a:t>and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MAE</a:t>
                </a:r>
                <a:r>
                  <a:rPr lang="en-US" altLang="zh-TW" sz="2400" dirty="0"/>
                  <a:t>, even when it is not necessary to estimate an entire distribution p(</a:t>
                </a:r>
                <a:r>
                  <a:rPr lang="en-US" altLang="zh-TW" sz="2400" dirty="0" err="1"/>
                  <a:t>y|x</a:t>
                </a:r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5844" y="1349550"/>
                <a:ext cx="9865096" cy="4671738"/>
              </a:xfrm>
              <a:blipFill>
                <a:blip r:embed="rId2"/>
                <a:stretch>
                  <a:fillRect l="-1422" t="-1695" b="-19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74015" y="6387194"/>
            <a:ext cx="573161" cy="365125"/>
          </a:xfrm>
        </p:spPr>
        <p:txBody>
          <a:bodyPr/>
          <a:lstStyle/>
          <a:p>
            <a:fld id="{4678DD2E-B64B-438D-8A22-7BD9216BC983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5" name="弧形箭號 (上彎) 4">
            <a:hlinkClick r:id="rId3" action="ppaction://hlinksldjump"/>
          </p:cNvPr>
          <p:cNvSpPr/>
          <p:nvPr/>
        </p:nvSpPr>
        <p:spPr>
          <a:xfrm>
            <a:off x="10992544" y="5589240"/>
            <a:ext cx="936104" cy="43204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1756980"/>
            <a:ext cx="3645850" cy="6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193DA-0648-4848-9C19-A524F655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odoni MT" panose="02070603080606020203" pitchFamily="18" charset="0"/>
                <a:cs typeface="Arial" panose="020B0604020202020204" pitchFamily="34" charset="0"/>
              </a:rPr>
              <a:t>Output vs. Cost Function</a:t>
            </a:r>
            <a:endParaRPr lang="zh-TW" altLang="en-US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656D024-E3D1-4EA5-B87A-7902F0BAD6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117761"/>
              </p:ext>
            </p:extLst>
          </p:nvPr>
        </p:nvGraphicFramePr>
        <p:xfrm>
          <a:off x="1251679" y="1132908"/>
          <a:ext cx="10028896" cy="535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010">
                  <a:extLst>
                    <a:ext uri="{9D8B030D-6E8A-4147-A177-3AD203B41FA5}">
                      <a16:colId xmlns:a16="http://schemas.microsoft.com/office/drawing/2014/main" val="281055625"/>
                    </a:ext>
                  </a:extLst>
                </a:gridCol>
                <a:gridCol w="2347271">
                  <a:extLst>
                    <a:ext uri="{9D8B030D-6E8A-4147-A177-3AD203B41FA5}">
                      <a16:colId xmlns:a16="http://schemas.microsoft.com/office/drawing/2014/main" val="2285633711"/>
                    </a:ext>
                  </a:extLst>
                </a:gridCol>
                <a:gridCol w="2577143">
                  <a:extLst>
                    <a:ext uri="{9D8B030D-6E8A-4147-A177-3AD203B41FA5}">
                      <a16:colId xmlns:a16="http://schemas.microsoft.com/office/drawing/2014/main" val="2861487130"/>
                    </a:ext>
                  </a:extLst>
                </a:gridCol>
                <a:gridCol w="2967472">
                  <a:extLst>
                    <a:ext uri="{9D8B030D-6E8A-4147-A177-3AD203B41FA5}">
                      <a16:colId xmlns:a16="http://schemas.microsoft.com/office/drawing/2014/main" val="1257017927"/>
                    </a:ext>
                  </a:extLst>
                </a:gridCol>
              </a:tblGrid>
              <a:tr h="579765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Output Type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Output Distribution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Output Layer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Cost Function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861472"/>
                  </a:ext>
                </a:extLst>
              </a:tr>
              <a:tr h="579765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Binary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Bernoulli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Sigmoid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Binary Cross Entropy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512526"/>
                  </a:ext>
                </a:extLst>
              </a:tr>
              <a:tr h="579765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Discrete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Multinoulli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Softmax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Discrete Cross Entropy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54671"/>
                  </a:ext>
                </a:extLst>
              </a:tr>
              <a:tr h="100069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Continuous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Gaussian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Linear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Gaussian Cross Entropy (MSE)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457626"/>
                  </a:ext>
                </a:extLst>
              </a:tr>
              <a:tr h="57976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Mixture of Gaussian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Mixture Density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Cross Entropy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301320"/>
                  </a:ext>
                </a:extLst>
              </a:tr>
              <a:tr h="57976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Arbitrary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GAN, VAE, etc.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Various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15368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EF613-3A8C-460D-819D-7F221398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58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7F48FA-2918-45EE-8EC0-CE637345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3D8287-3A84-4517-B95C-CFA0E2C98EE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49813C-D277-499C-8953-CE83F8EB2FF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3DB379-F079-41A4-9CBD-0E6B72EC67B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ECF426-043F-45AF-BD28-2D6BFB6820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4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808946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Hidden Layers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sz="half" idx="1"/>
          </p:nvPr>
        </p:nvSpPr>
        <p:spPr>
          <a:xfrm>
            <a:off x="1919536" y="1505997"/>
            <a:ext cx="7992888" cy="220451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Functions of Hidden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 Feature Engineering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Representation of 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Discovering interactions between input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>
          <a:xfrm>
            <a:off x="1703513" y="3844999"/>
            <a:ext cx="3511107" cy="2116983"/>
          </a:xfrm>
        </p:spPr>
        <p:txBody>
          <a:bodyPr/>
          <a:lstStyle/>
          <a:p>
            <a:pPr marL="342900" indent="-342900"/>
            <a:r>
              <a:rPr lang="en-US" altLang="zh-TW" dirty="0">
                <a:hlinkClick r:id="rId2" action="ppaction://hlinksldjump"/>
              </a:rPr>
              <a:t>Sigmoid</a:t>
            </a:r>
            <a:r>
              <a:rPr lang="en-US" altLang="zh-TW" dirty="0"/>
              <a:t>, </a:t>
            </a:r>
            <a:r>
              <a:rPr lang="en-US" altLang="zh-TW" dirty="0" err="1">
                <a:hlinkClick r:id="rId3" action="ppaction://hlinksldjump"/>
              </a:rPr>
              <a:t>Tanh</a:t>
            </a:r>
            <a:r>
              <a:rPr lang="en-US" altLang="zh-TW" dirty="0"/>
              <a:t>, </a:t>
            </a:r>
          </a:p>
          <a:p>
            <a:pPr marL="342900" indent="-342900"/>
            <a:r>
              <a:rPr lang="en-US" altLang="zh-TW" dirty="0" err="1">
                <a:hlinkClick r:id="rId4" action="ppaction://hlinksldjump"/>
              </a:rPr>
              <a:t>ReLU</a:t>
            </a:r>
            <a:r>
              <a:rPr lang="en-US" altLang="zh-TW" dirty="0">
                <a:hlinkClick r:id="rId4" action="ppaction://hlinksldjump"/>
              </a:rPr>
              <a:t> and its variants </a:t>
            </a:r>
            <a:endParaRPr lang="en-US" altLang="zh-TW" dirty="0"/>
          </a:p>
          <a:p>
            <a:pPr marL="342900" indent="-342900"/>
            <a:r>
              <a:rPr lang="en-US" altLang="zh-TW" dirty="0" err="1">
                <a:solidFill>
                  <a:srgbClr val="FF0000"/>
                </a:solidFill>
                <a:hlinkClick r:id="rId5" action="ppaction://hlinksldjump"/>
              </a:rPr>
              <a:t>Maxout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3074" name="Picture 2" descr="https://qph.fs.quoracdn.net/main-qimg-07bc0ec05532caf5ebe8b4c82d0f5ca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2" y="3678938"/>
            <a:ext cx="6052544" cy="304638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7704440" y="4916169"/>
            <a:ext cx="2952328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680336" y="4149079"/>
            <a:ext cx="2711808" cy="163118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48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8855220" cy="115429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Logistic Sigmoid Hidden Units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559496" y="1604825"/>
                <a:ext cx="9762999" cy="5229199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800" dirty="0"/>
                  <a:t>Prior to the introduction of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ReLU</a:t>
                </a:r>
                <a:r>
                  <a:rPr lang="en-US" altLang="zh-TW" sz="2800" dirty="0"/>
                  <a:t>, most neural networks used </a:t>
                </a:r>
              </a:p>
              <a:p>
                <a:pPr lvl="1"/>
                <a:r>
                  <a:rPr lang="en-US" altLang="zh-TW" sz="2400" dirty="0">
                    <a:solidFill>
                      <a:srgbClr val="FF0000"/>
                    </a:solidFill>
                  </a:rPr>
                  <a:t>Logistic sigmoid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zh-TW" altLang="en-US" sz="24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sz="2400" dirty="0">
                    <a:solidFill>
                      <a:srgbClr val="FF0000"/>
                    </a:solidFill>
                  </a:rPr>
                  <a:t>Hyperbolic tangent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</a:rPr>
                      <m:t>𝑡𝑎hh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sz="2400" dirty="0"/>
                  <a:t>Note: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𝑡𝑎𝑛h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=2</m:t>
                    </m:r>
                    <m:r>
                      <a:rPr lang="zh-TW" altLang="en-US" sz="24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  <m:r>
                          <a:rPr lang="en-US" altLang="zh-TW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−1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800" dirty="0" err="1">
                    <a:solidFill>
                      <a:srgbClr val="FF0000"/>
                    </a:solidFill>
                  </a:rPr>
                  <a:t>Sigmoidals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dirty="0"/>
                  <a:t>saturate across most of domain</a:t>
                </a:r>
              </a:p>
              <a:p>
                <a:pPr lvl="1"/>
                <a:r>
                  <a:rPr lang="en-US" altLang="zh-TW" sz="2400" dirty="0"/>
                  <a:t>Saturation makes gradient-learning difficult</a:t>
                </a:r>
              </a:p>
              <a:p>
                <a:pPr lvl="1"/>
                <a:r>
                  <a:rPr lang="en-US" altLang="zh-TW" sz="2400" dirty="0" err="1">
                    <a:solidFill>
                      <a:srgbClr val="FF0000"/>
                    </a:solidFill>
                  </a:rPr>
                  <a:t>ReLU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/>
                  <a:t>and </a:t>
                </a:r>
                <a:r>
                  <a:rPr lang="en-US" altLang="zh-TW" sz="2400" dirty="0" err="1">
                    <a:solidFill>
                      <a:srgbClr val="FF0000"/>
                    </a:solidFill>
                  </a:rPr>
                  <a:t>Softplus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/>
                  <a:t>increase for input &gt;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Sigmoid</a:t>
                </a:r>
                <a:r>
                  <a:rPr lang="en-US" altLang="zh-TW" sz="2800" dirty="0"/>
                  <a:t> can still be used when </a:t>
                </a:r>
                <a:r>
                  <a:rPr lang="en-US" altLang="zh-TW" sz="2800" dirty="0">
                    <a:solidFill>
                      <a:srgbClr val="0070C0"/>
                    </a:solidFill>
                  </a:rPr>
                  <a:t>cost function </a:t>
                </a:r>
                <a:r>
                  <a:rPr lang="en-US" altLang="zh-TW" sz="2800" dirty="0"/>
                  <a:t>undoes the sigmoid in the output layer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496" y="1604825"/>
                <a:ext cx="9762999" cy="5229199"/>
              </a:xfrm>
              <a:blipFill>
                <a:blip r:embed="rId2"/>
                <a:stretch>
                  <a:fillRect l="-1124" t="-932" r="-13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弧形向右箭號 4">
            <a:hlinkClick r:id="rId3" action="ppaction://hlinksldjump"/>
          </p:cNvPr>
          <p:cNvSpPr/>
          <p:nvPr/>
        </p:nvSpPr>
        <p:spPr>
          <a:xfrm rot="10800000">
            <a:off x="11430000" y="4934434"/>
            <a:ext cx="648072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Hyperbolic Functions. - ppt video online download">
            <a:extLst>
              <a:ext uri="{FF2B5EF4-FFF2-40B4-BE49-F238E27FC236}">
                <a16:creationId xmlns:a16="http://schemas.microsoft.com/office/drawing/2014/main" id="{9868AFBD-A9CC-4572-926E-B87C7405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16" y="2230994"/>
            <a:ext cx="2654656" cy="19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88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9359276" cy="866266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Tanh</a:t>
            </a:r>
            <a:r>
              <a:rPr lang="en-US" altLang="zh-TW" dirty="0"/>
              <a:t> Activation vs. Sigmoid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991544" y="1484785"/>
                <a:ext cx="8208912" cy="455657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rgbClr val="FF0000"/>
                    </a:solidFill>
                  </a:rPr>
                  <a:t>Tanh</a:t>
                </a:r>
                <a:r>
                  <a:rPr lang="en-US" altLang="zh-TW" sz="3200" dirty="0"/>
                  <a:t> typically performs better than </a:t>
                </a:r>
                <a:r>
                  <a:rPr lang="en-US" altLang="zh-TW" sz="3200" dirty="0">
                    <a:solidFill>
                      <a:srgbClr val="FF0000"/>
                    </a:solidFill>
                  </a:rPr>
                  <a:t>sigmoid</a:t>
                </a:r>
              </a:p>
              <a:p>
                <a:r>
                  <a:rPr lang="en-US" altLang="zh-TW" sz="3200" dirty="0"/>
                  <a:t>Because </a:t>
                </a:r>
                <a:r>
                  <a:rPr lang="en-US" altLang="zh-TW" sz="3200" dirty="0" err="1"/>
                  <a:t>tanh</a:t>
                </a:r>
                <a:r>
                  <a:rPr lang="en-US" altLang="zh-TW" sz="3200" dirty="0"/>
                  <a:t> is similar to identity near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/>
                      </a:rPr>
                      <m:t>0</m:t>
                    </m:r>
                  </m:oMath>
                </a14:m>
                <a:endParaRPr lang="en-US" altLang="zh-TW" sz="3200" dirty="0"/>
              </a:p>
              <a:p>
                <a:pPr lvl="1"/>
                <a:r>
                  <a:rPr lang="en-US" altLang="zh-TW" sz="2800" dirty="0"/>
                  <a:t>Training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800" i="1">
                        <a:latin typeface="Cambria Math"/>
                      </a:rPr>
                      <m:t>𝑡𝑎𝑛h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/>
                          </a:rPr>
                          <m:t>𝑡𝑎𝑛h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resembles training a linear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TW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800" i="1">
                        <a:latin typeface="Cambria Math"/>
                      </a:rPr>
                      <m:t>𝑥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Chrome app: </a:t>
                </a:r>
                <a:r>
                  <a:rPr lang="en-US" altLang="zh-TW" sz="2800" dirty="0">
                    <a:solidFill>
                      <a:srgbClr val="FFC000"/>
                    </a:solidFill>
                  </a:rPr>
                  <a:t>Graph.tk</a:t>
                </a:r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1544" y="1484785"/>
                <a:ext cx="8208912" cy="4556579"/>
              </a:xfrm>
              <a:blipFill>
                <a:blip r:embed="rId2"/>
                <a:stretch>
                  <a:fillRect l="-1709" t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82" y="3763074"/>
            <a:ext cx="3489970" cy="283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21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101028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Recap of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33598" y="1700809"/>
            <a:ext cx="8138866" cy="4340555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Recipe for ML </a:t>
            </a:r>
          </a:p>
          <a:p>
            <a:pPr lvl="1"/>
            <a:r>
              <a:rPr lang="en-US" altLang="zh-TW" sz="2800" dirty="0"/>
              <a:t>Model family </a:t>
            </a:r>
            <a:r>
              <a:rPr lang="en-US" altLang="zh-TW" sz="2800" i="1" dirty="0">
                <a:solidFill>
                  <a:srgbClr val="FF0000"/>
                </a:solidFill>
              </a:rPr>
              <a:t>f(</a:t>
            </a:r>
            <a:r>
              <a:rPr lang="en-US" altLang="zh-TW" sz="2800" i="1" dirty="0" err="1">
                <a:solidFill>
                  <a:srgbClr val="FF0000"/>
                </a:solidFill>
              </a:rPr>
              <a:t>y|x</a:t>
            </a:r>
            <a:r>
              <a:rPr lang="en-US" altLang="zh-TW" sz="2800" i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800" dirty="0"/>
              <a:t>Cost function: + Regularization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Gradient Based Learning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AutoShape 2" descr="{\displaystyle H(p,q)=-\sum _{x}p(x)\,\log q(x).\!}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42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71708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Other Hidden Units	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524000"/>
                <a:ext cx="9083352" cy="492933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/>
                  <a:t>Feedforward network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h</m:t>
                    </m:r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</a:rPr>
                      <m:t>cos</m:t>
                    </m:r>
                    <m:r>
                      <a:rPr lang="en-US" altLang="zh-TW" sz="2400" i="1">
                        <a:latin typeface="Cambria Math"/>
                      </a:rPr>
                      <m:t>⁡(</m:t>
                    </m:r>
                    <m:r>
                      <a:rPr lang="en-US" altLang="zh-TW" sz="2400" i="1">
                        <a:latin typeface="Cambria Math"/>
                      </a:rPr>
                      <m:t>𝑊𝑥</m:t>
                    </m:r>
                    <m:r>
                      <a:rPr lang="en-US" altLang="zh-TW" sz="2400" i="1">
                        <a:latin typeface="Cambria Math"/>
                      </a:rPr>
                      <m:t>+</m:t>
                    </m:r>
                    <m:r>
                      <a:rPr lang="en-US" altLang="zh-TW" sz="2400" i="1">
                        <a:latin typeface="Cambria Math"/>
                      </a:rPr>
                      <m:t>𝑏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Radial Basis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h</m:t>
                    </m:r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</a:rPr>
                      <m:t>exp</m:t>
                    </m:r>
                    <m:r>
                      <a:rPr lang="en-US" altLang="zh-TW" sz="2400" i="1">
                        <a:latin typeface="Cambria Math"/>
                      </a:rPr>
                      <m:t>⁡(−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:, </m:t>
                                </m:r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Becomes more active as x approaches a template W</a:t>
                </a:r>
                <a:r>
                  <a:rPr lang="en-US" altLang="zh-TW" sz="2000" baseline="-25000" dirty="0"/>
                  <a:t>:, 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Difficult to optimize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 err="1">
                    <a:solidFill>
                      <a:srgbClr val="FF0000"/>
                    </a:solidFill>
                  </a:rPr>
                  <a:t>Softplus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zh-TW" altLang="en-US" sz="2400" i="1">
                        <a:latin typeface="Cambria Math"/>
                      </a:rPr>
                      <m:t>𝜁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zh-TW" sz="2400" i="1">
                            <a:latin typeface="Cambria Math"/>
                          </a:rPr>
                          <m:t>(1+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Smooth version of the rectifier, generally discouraged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Hard </a:t>
                </a:r>
                <a:r>
                  <a:rPr lang="en-US" altLang="zh-TW" sz="2400" dirty="0" err="1">
                    <a:solidFill>
                      <a:srgbClr val="FF0000"/>
                    </a:solidFill>
                  </a:rPr>
                  <a:t>tanh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−1,</m:t>
                            </m:r>
                            <m:func>
                              <m:func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1,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Shaped similar to </a:t>
                </a:r>
                <a:r>
                  <a:rPr lang="en-US" altLang="zh-TW" sz="2000" dirty="0" err="1"/>
                  <a:t>tanh</a:t>
                </a:r>
                <a:r>
                  <a:rPr lang="en-US" altLang="zh-TW" sz="2000" dirty="0"/>
                  <a:t> and the rectifier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Linear hidden units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Offer an effective way of reducing # of parameters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 err="1">
                    <a:solidFill>
                      <a:srgbClr val="FF0000"/>
                    </a:solidFill>
                  </a:rPr>
                  <a:t>Softmax</a:t>
                </a:r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Used as a kind of switch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524000"/>
                <a:ext cx="9083352" cy="4929336"/>
              </a:xfrm>
              <a:blipFill>
                <a:blip r:embed="rId3"/>
                <a:stretch>
                  <a:fillRect l="-872" t="-989" b="-9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弧形箭號 (上彎) 4">
            <a:hlinkClick r:id="rId4" action="ppaction://hlinksldjump"/>
          </p:cNvPr>
          <p:cNvSpPr/>
          <p:nvPr/>
        </p:nvSpPr>
        <p:spPr>
          <a:xfrm>
            <a:off x="9480376" y="6004754"/>
            <a:ext cx="936104" cy="43204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6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794258"/>
          </a:xfrm>
        </p:spPr>
        <p:txBody>
          <a:bodyPr/>
          <a:lstStyle/>
          <a:p>
            <a:r>
              <a:rPr lang="en-US" altLang="zh-TW" dirty="0"/>
              <a:t>Hidden Units - </a:t>
            </a:r>
            <a:r>
              <a:rPr lang="en-US" altLang="zh-TW" dirty="0" err="1"/>
              <a:t>ReLU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412776"/>
                <a:ext cx="9947448" cy="324310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rgbClr val="FF0000"/>
                    </a:solidFill>
                  </a:rPr>
                  <a:t>Default activation function</a:t>
                </a:r>
                <a:r>
                  <a:rPr lang="en-US" altLang="zh-TW" sz="3200" dirty="0"/>
                  <a:t>: Rectified Linear Units (</a:t>
                </a:r>
                <a:r>
                  <a:rPr lang="en-US" altLang="zh-TW" sz="3200" dirty="0" err="1">
                    <a:solidFill>
                      <a:srgbClr val="FF0000"/>
                    </a:solidFill>
                  </a:rPr>
                  <a:t>ReLU</a:t>
                </a:r>
                <a:r>
                  <a:rPr lang="en-US" altLang="zh-TW" sz="32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>
                        <a:latin typeface="Cambria Math"/>
                      </a:rPr>
                      <m:t>g</m:t>
                    </m:r>
                    <m:r>
                      <a:rPr lang="en-US" altLang="zh-TW" sz="2800">
                        <a:latin typeface="Cambria Math"/>
                      </a:rPr>
                      <m:t>(</m:t>
                    </m:r>
                    <m:r>
                      <a:rPr lang="en-US" altLang="zh-TW" sz="2800" i="1">
                        <a:latin typeface="Cambria Math"/>
                      </a:rPr>
                      <m:t>𝑧</m:t>
                    </m:r>
                    <m:r>
                      <a:rPr lang="en-US" altLang="zh-TW" sz="2800" i="1">
                        <a:latin typeface="Cambria Math"/>
                      </a:rPr>
                      <m:t>)=</m:t>
                    </m:r>
                    <m:r>
                      <a:rPr lang="en-US" altLang="zh-TW" sz="2800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0,</m:t>
                        </m:r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 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Problem: Not differentiable  at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𝑧</m:t>
                    </m:r>
                    <m:r>
                      <a:rPr lang="en-US" altLang="zh-TW" sz="2800" i="1">
                        <a:latin typeface="Cambria Math"/>
                      </a:rPr>
                      <m:t>=0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>
                    <a:solidFill>
                      <a:srgbClr val="0070C0"/>
                    </a:solidFill>
                  </a:rPr>
                  <a:t>Does it Invalidate gradient-based optimization? </a:t>
                </a:r>
                <a:endParaRPr lang="en-US" altLang="zh-TW" sz="2400" dirty="0">
                  <a:solidFill>
                    <a:srgbClr val="0070C0"/>
                  </a:solidFill>
                </a:endParaRPr>
              </a:p>
              <a:p>
                <a:pPr lvl="1"/>
                <a:endParaRPr lang="zh-TW" altLang="en-US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412776"/>
                <a:ext cx="9947448" cy="3243104"/>
              </a:xfrm>
              <a:blipFill>
                <a:blip r:embed="rId2"/>
                <a:stretch>
                  <a:fillRect l="-1409" t="-2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3933408"/>
            <a:ext cx="4342228" cy="231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209332" y="3933056"/>
            <a:ext cx="4700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Non-differentiable at only a small number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Not usually arrives at a local minimum, instead reduces value significantly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Not expecting training to reach a point where gradient is zero</a:t>
            </a:r>
          </a:p>
        </p:txBody>
      </p:sp>
    </p:spTree>
    <p:extLst>
      <p:ext uri="{BB962C8B-B14F-4D97-AF65-F5344CB8AC3E}">
        <p14:creationId xmlns:p14="http://schemas.microsoft.com/office/powerpoint/2010/main" val="121632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296400" cy="812162"/>
          </a:xfrm>
        </p:spPr>
        <p:txBody>
          <a:bodyPr>
            <a:normAutofit/>
          </a:bodyPr>
          <a:lstStyle/>
          <a:p>
            <a:r>
              <a:rPr lang="en-US" altLang="zh-TW" dirty="0"/>
              <a:t>Three Generalizations of </a:t>
            </a:r>
            <a:r>
              <a:rPr lang="en-US" altLang="zh-TW" dirty="0" err="1"/>
              <a:t>ReLU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133599" y="1628801"/>
                <a:ext cx="7346777" cy="4412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Using a non-zero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</a:rPr>
                      <m:t>&lt;0</m:t>
                    </m:r>
                  </m:oMath>
                </a14:m>
                <a:r>
                  <a:rPr lang="en-US" altLang="zh-TW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r>
                        <a:rPr lang="en-US" altLang="zh-TW" sz="2800" i="1">
                          <a:latin typeface="Cambria Math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 sz="2800">
                          <a:latin typeface="Cambria Math"/>
                        </a:rPr>
                        <m:t>min</m:t>
                      </m:r>
                      <m:r>
                        <a:rPr lang="en-US" altLang="zh-TW" sz="2800" i="1">
                          <a:latin typeface="Cambria Math"/>
                        </a:rPr>
                        <m:t>⁡(0,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800" dirty="0"/>
              </a:p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altLang="zh-TW" sz="2800" dirty="0">
                    <a:solidFill>
                      <a:srgbClr val="FF0000"/>
                    </a:solidFill>
                  </a:rPr>
                  <a:t>Absolute-value rectification</a:t>
                </a:r>
                <a:r>
                  <a:rPr lang="en-US" altLang="zh-TW" sz="2800" dirty="0"/>
                  <a:t>:</a:t>
                </a:r>
              </a:p>
              <a:p>
                <a:pPr lvl="1">
                  <a:buSzPct val="100000"/>
                </a:pPr>
                <a:r>
                  <a:rPr lang="en-US" altLang="zh-TW" sz="2400" dirty="0"/>
                  <a:t>Fixes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=−1</m:t>
                    </m:r>
                  </m:oMath>
                </a14:m>
                <a:r>
                  <a:rPr lang="en-US" altLang="zh-TW" sz="2400" dirty="0"/>
                  <a:t> to obtain g(z)=|z|</a:t>
                </a:r>
              </a:p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altLang="zh-TW" sz="2800" dirty="0">
                    <a:solidFill>
                      <a:srgbClr val="FF0000"/>
                    </a:solidFill>
                  </a:rPr>
                  <a:t>Leaky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ReLU</a:t>
                </a:r>
                <a:endParaRPr lang="en-US" altLang="zh-TW" sz="2800" dirty="0">
                  <a:solidFill>
                    <a:srgbClr val="FF0000"/>
                  </a:solidFill>
                </a:endParaRPr>
              </a:p>
              <a:p>
                <a:pPr lvl="1">
                  <a:buSzPct val="100000"/>
                </a:pPr>
                <a:r>
                  <a:rPr lang="en-US" altLang="zh-TW" sz="2400" dirty="0"/>
                  <a:t>Fixes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to a small value like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0.01</m:t>
                    </m:r>
                  </m:oMath>
                </a14:m>
                <a:endParaRPr lang="en-US" altLang="zh-TW" sz="2400" dirty="0"/>
              </a:p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altLang="zh-TW" sz="2800" dirty="0">
                    <a:solidFill>
                      <a:srgbClr val="FF0000"/>
                    </a:solidFill>
                  </a:rPr>
                  <a:t>Parametric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ReLU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 or </a:t>
                </a:r>
                <a:r>
                  <a:rPr lang="en-US" altLang="zh-TW" sz="2800" dirty="0" err="1">
                    <a:solidFill>
                      <a:srgbClr val="FF0000"/>
                    </a:solidFill>
                  </a:rPr>
                  <a:t>PReLU</a:t>
                </a:r>
                <a:r>
                  <a:rPr lang="en-US" altLang="zh-TW" sz="2800" dirty="0"/>
                  <a:t>:</a:t>
                </a:r>
              </a:p>
              <a:p>
                <a:pPr lvl="1">
                  <a:buSzPct val="100000"/>
                </a:pPr>
                <a:r>
                  <a:rPr lang="en-US" altLang="zh-TW" sz="2400" dirty="0"/>
                  <a:t>Treats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a parameter to be learnt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599" y="1628801"/>
                <a:ext cx="7346777" cy="4412563"/>
              </a:xfrm>
              <a:blipFill>
                <a:blip r:embed="rId2"/>
                <a:stretch>
                  <a:fillRect l="-1577" t="-1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6" name="弧形向右箭號 5">
            <a:hlinkClick r:id="rId3" action="ppaction://hlinksldjump"/>
          </p:cNvPr>
          <p:cNvSpPr/>
          <p:nvPr/>
        </p:nvSpPr>
        <p:spPr>
          <a:xfrm rot="10800000">
            <a:off x="9552384" y="5373216"/>
            <a:ext cx="648072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18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8282881" cy="659160"/>
          </a:xfrm>
        </p:spPr>
        <p:txBody>
          <a:bodyPr>
            <a:normAutofit/>
          </a:bodyPr>
          <a:lstStyle/>
          <a:p>
            <a:r>
              <a:rPr lang="en-US" altLang="zh-TW" sz="3600" dirty="0" err="1"/>
              <a:t>Maxout</a:t>
            </a:r>
            <a:r>
              <a:rPr lang="en-US" altLang="zh-TW" sz="3600" dirty="0"/>
              <a:t> Units</a:t>
            </a:r>
            <a:endParaRPr lang="zh-TW" altLang="en-US" sz="36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097594" y="1340768"/>
            <a:ext cx="9831054" cy="5328592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Learn </a:t>
            </a:r>
            <a:r>
              <a:rPr lang="en-US" altLang="zh-TW" sz="2800" dirty="0">
                <a:solidFill>
                  <a:srgbClr val="FF0000"/>
                </a:solidFill>
              </a:rPr>
              <a:t>piecewise linear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convex</a:t>
            </a:r>
            <a:r>
              <a:rPr lang="en-US" altLang="zh-TW" sz="2800" dirty="0"/>
              <a:t> function with up to k pieces</a:t>
            </a:r>
          </a:p>
          <a:p>
            <a:pPr lvl="1"/>
            <a:r>
              <a:rPr lang="en-US" altLang="zh-TW" sz="2400" dirty="0"/>
              <a:t>Divide z into m groups of k values</a:t>
            </a:r>
          </a:p>
          <a:p>
            <a:pPr lvl="1"/>
            <a:r>
              <a:rPr lang="en-US" altLang="zh-TW" sz="2800" dirty="0"/>
              <a:t>Learning the activation function itself rather than just the relationship between units</a:t>
            </a:r>
          </a:p>
          <a:p>
            <a:pPr lvl="1"/>
            <a:r>
              <a:rPr lang="en-US" altLang="zh-TW" sz="2800" dirty="0"/>
              <a:t>With large enough k, approximate any convex function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 indent="0">
              <a:buNone/>
            </a:pPr>
            <a:endParaRPr lang="en-US" altLang="zh-TW" sz="2400" dirty="0"/>
          </a:p>
          <a:p>
            <a:pPr lvl="1" indent="0">
              <a:buNone/>
            </a:pPr>
            <a:endParaRPr lang="en-US" altLang="zh-TW" sz="2400" dirty="0"/>
          </a:p>
          <a:p>
            <a:r>
              <a:rPr lang="en-US" altLang="zh-TW" sz="2800" dirty="0"/>
              <a:t>A </a:t>
            </a:r>
            <a:r>
              <a:rPr lang="en-US" altLang="zh-TW" sz="2800" dirty="0" err="1"/>
              <a:t>maxout</a:t>
            </a:r>
            <a:r>
              <a:rPr lang="en-US" altLang="zh-TW" sz="2800" dirty="0"/>
              <a:t> layer with 2 pieces </a:t>
            </a:r>
            <a:r>
              <a:rPr lang="en-US" altLang="zh-TW" sz="2800" dirty="0">
                <a:sym typeface="Symbol"/>
              </a:rPr>
              <a:t> </a:t>
            </a:r>
            <a:r>
              <a:rPr lang="en-US" altLang="zh-TW" sz="2800" dirty="0" err="1">
                <a:sym typeface="Symbol"/>
              </a:rPr>
              <a:t>ReLU</a:t>
            </a:r>
            <a:r>
              <a:rPr lang="en-US" altLang="zh-TW" sz="2800" dirty="0">
                <a:sym typeface="Symbol"/>
              </a:rPr>
              <a:t> or its generalization</a:t>
            </a:r>
            <a:endParaRPr lang="en-US" altLang="zh-TW" sz="2800" dirty="0"/>
          </a:p>
          <a:p>
            <a:pPr lvl="1" indent="0">
              <a:buNone/>
            </a:pPr>
            <a:endParaRPr lang="zh-TW" altLang="en-US" sz="24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068825"/>
            <a:ext cx="5825648" cy="17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77406" y="4632764"/>
                <a:ext cx="2452594" cy="623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𝑔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406" y="4632764"/>
                <a:ext cx="2452594" cy="623184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25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8642921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Learning Activation Functions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47529" y="1772817"/>
            <a:ext cx="9793088" cy="4268547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Each </a:t>
            </a:r>
            <a:r>
              <a:rPr lang="en-US" altLang="zh-TW" sz="3200" dirty="0" err="1"/>
              <a:t>maxout</a:t>
            </a:r>
            <a:r>
              <a:rPr lang="en-US" altLang="zh-TW" sz="3200" dirty="0"/>
              <a:t> unit is parametrized by </a:t>
            </a:r>
            <a:r>
              <a:rPr lang="en-US" altLang="zh-TW" sz="3200" i="1" dirty="0"/>
              <a:t>k</a:t>
            </a:r>
            <a:r>
              <a:rPr lang="en-US" altLang="zh-TW" sz="3200" dirty="0"/>
              <a:t> hidden neurons</a:t>
            </a:r>
          </a:p>
          <a:p>
            <a:pPr lvl="1"/>
            <a:r>
              <a:rPr lang="en-US" altLang="zh-TW" sz="2800" dirty="0"/>
              <a:t>Require k*m neurons for m output</a:t>
            </a:r>
          </a:p>
          <a:p>
            <a:r>
              <a:rPr lang="en-US" altLang="zh-TW" sz="3200" dirty="0"/>
              <a:t>Typically </a:t>
            </a:r>
            <a:r>
              <a:rPr lang="en-US" altLang="zh-TW" sz="3200" dirty="0">
                <a:solidFill>
                  <a:srgbClr val="FF0000"/>
                </a:solidFill>
              </a:rPr>
              <a:t>need more regularization </a:t>
            </a:r>
            <a:r>
              <a:rPr lang="en-US" altLang="zh-TW" sz="3200" dirty="0"/>
              <a:t>than rectified linear units</a:t>
            </a:r>
          </a:p>
          <a:p>
            <a:r>
              <a:rPr lang="en-US" altLang="zh-TW" sz="3200" dirty="0"/>
              <a:t>Can work well without regularization if the training set is large and the number of pieces per unit is kept low</a:t>
            </a:r>
          </a:p>
          <a:p>
            <a:endParaRPr lang="zh-TW" altLang="en-US" sz="3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65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651032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Illustration of </a:t>
            </a:r>
            <a:r>
              <a:rPr lang="en-US" altLang="zh-TW" dirty="0" err="1"/>
              <a:t>Maxout</a:t>
            </a:r>
            <a:r>
              <a:rPr lang="en-US" altLang="zh-TW" dirty="0"/>
              <a:t> Units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703781"/>
            <a:ext cx="5177215" cy="3594100"/>
          </a:xfr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>
          <a:xfrm>
            <a:off x="2133598" y="1662978"/>
            <a:ext cx="907497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/>
              <a:t>Other benefits: Because of multiple filters, </a:t>
            </a:r>
            <a:r>
              <a:rPr lang="en-US" altLang="zh-TW" sz="2800" dirty="0" err="1"/>
              <a:t>maxout</a:t>
            </a:r>
            <a:r>
              <a:rPr lang="en-US" altLang="zh-TW" sz="2800" dirty="0"/>
              <a:t> units have some redundancy to resist </a:t>
            </a:r>
            <a:r>
              <a:rPr lang="en-US" altLang="zh-TW" sz="2800" dirty="0">
                <a:solidFill>
                  <a:schemeClr val="tx2"/>
                </a:solidFill>
              </a:rPr>
              <a:t>catastrophic forgetting</a:t>
            </a:r>
          </a:p>
          <a:p>
            <a:endParaRPr lang="zh-TW" altLang="en-US" sz="2800" dirty="0"/>
          </a:p>
        </p:txBody>
      </p:sp>
      <p:sp>
        <p:nvSpPr>
          <p:cNvPr id="4" name="弧形向右箭號 3">
            <a:hlinkClick r:id="rId4" action="ppaction://hlinksldjump"/>
          </p:cNvPr>
          <p:cNvSpPr/>
          <p:nvPr/>
        </p:nvSpPr>
        <p:spPr>
          <a:xfrm rot="10800000">
            <a:off x="9552384" y="5373216"/>
            <a:ext cx="648072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765E94-6DDD-447A-B773-9A51A16D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6B9C83-AC76-4F9C-8A97-1218879137B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C83424-3AC5-4AC6-AB24-92A30CFF106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798DBD-A601-4811-BCE4-0B5BC60228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下列敘述何者正確</a:t>
            </a:r>
            <a:r>
              <a:rPr lang="en-US" altLang="zh-TW" sz="3600" b="1">
                <a:solidFill>
                  <a:srgbClr val="5B5B5B"/>
                </a:solidFill>
              </a:rPr>
              <a:t>?  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 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32ED47-5203-450D-AA43-A5B7DDE5DB3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3472" y="609600"/>
            <a:ext cx="10441160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Main Architecture Considerations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43472" y="1556793"/>
            <a:ext cx="8950968" cy="4484571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Chain-based Architecture</a:t>
            </a:r>
          </a:p>
          <a:p>
            <a:pPr lvl="1"/>
            <a:r>
              <a:rPr lang="en-US" altLang="zh-TW" sz="2800" dirty="0"/>
              <a:t>Choice of </a:t>
            </a:r>
            <a:r>
              <a:rPr lang="en-US" altLang="zh-TW" sz="2800" dirty="0">
                <a:solidFill>
                  <a:srgbClr val="0070C0"/>
                </a:solidFill>
              </a:rPr>
              <a:t>depth</a:t>
            </a:r>
            <a:r>
              <a:rPr lang="en-US" altLang="zh-TW" sz="2800" dirty="0"/>
              <a:t> of network</a:t>
            </a:r>
          </a:p>
          <a:p>
            <a:pPr lvl="1"/>
            <a:r>
              <a:rPr lang="en-US" altLang="zh-TW" sz="2800" dirty="0"/>
              <a:t>Choice of </a:t>
            </a:r>
            <a:r>
              <a:rPr lang="en-US" altLang="zh-TW" sz="2800" dirty="0">
                <a:solidFill>
                  <a:srgbClr val="0070C0"/>
                </a:solidFill>
              </a:rPr>
              <a:t>width</a:t>
            </a:r>
            <a:r>
              <a:rPr lang="en-US" altLang="zh-TW" sz="2800" dirty="0"/>
              <a:t> of each layer</a:t>
            </a:r>
          </a:p>
          <a:p>
            <a:r>
              <a:rPr lang="en-US" altLang="zh-TW" sz="3200" dirty="0"/>
              <a:t>Ideal network architecture must be found via experimentation guided by </a:t>
            </a:r>
            <a:r>
              <a:rPr lang="en-US" altLang="zh-TW" sz="3200" dirty="0">
                <a:solidFill>
                  <a:srgbClr val="0070C0"/>
                </a:solidFill>
              </a:rPr>
              <a:t>validation set error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4" name="AutoShape 2" descr="「feedforward neural network」的圖片搜尋結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feedforward neural network」的圖片搜尋結果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「feedforward neural network」的圖片搜尋結果"/>
          <p:cNvSpPr>
            <a:spLocks noChangeAspect="1" noChangeArrowheads="1"/>
          </p:cNvSpPr>
          <p:nvPr/>
        </p:nvSpPr>
        <p:spPr bwMode="auto">
          <a:xfrm>
            <a:off x="1679575" y="-1295400"/>
            <a:ext cx="4495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224" name="Picture 8" descr="Figure 6.1 Sample of a feed-forward neural network &#10;        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408" y="4531905"/>
            <a:ext cx="3855095" cy="23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1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875252"/>
          </a:xfrm>
        </p:spPr>
        <p:txBody>
          <a:bodyPr/>
          <a:lstStyle/>
          <a:p>
            <a:r>
              <a:rPr lang="en-US" altLang="zh-TW" dirty="0"/>
              <a:t>On the Size of Network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599" y="1700809"/>
            <a:ext cx="9507017" cy="4340555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Universal Approximation Theorem</a:t>
            </a:r>
          </a:p>
          <a:p>
            <a:pPr lvl="1"/>
            <a:r>
              <a:rPr lang="en-US" altLang="zh-TW" sz="2800" dirty="0"/>
              <a:t>There is a network large enough to achieve any degree of accuracy</a:t>
            </a:r>
          </a:p>
          <a:p>
            <a:pPr lvl="1"/>
            <a:r>
              <a:rPr lang="en-US" altLang="zh-TW" sz="2800" dirty="0"/>
              <a:t>but does not say how large the network will be</a:t>
            </a:r>
          </a:p>
          <a:p>
            <a:r>
              <a:rPr lang="en-US" altLang="zh-TW" sz="2800" dirty="0"/>
              <a:t> Some bounds exist for a broad class of function</a:t>
            </a:r>
          </a:p>
          <a:p>
            <a:pPr lvl="1"/>
            <a:r>
              <a:rPr lang="en-US" altLang="zh-TW" sz="2800" dirty="0"/>
              <a:t>Worst case is exponential # of hidden units</a:t>
            </a:r>
          </a:p>
          <a:p>
            <a:pPr lvl="1"/>
            <a:r>
              <a:rPr lang="en-US" altLang="zh-TW" sz="2800" dirty="0"/>
              <a:t>Using </a:t>
            </a:r>
            <a:r>
              <a:rPr lang="en-US" altLang="zh-TW" sz="2800" dirty="0">
                <a:solidFill>
                  <a:srgbClr val="0070C0"/>
                </a:solidFill>
              </a:rPr>
              <a:t>deeper models </a:t>
            </a:r>
            <a:r>
              <a:rPr lang="en-US" altLang="zh-TW" sz="2800" dirty="0"/>
              <a:t>can reduce # of units and reduce generalization error</a:t>
            </a:r>
          </a:p>
          <a:p>
            <a:pPr lvl="1"/>
            <a:endParaRPr lang="zh-TW" altLang="en-US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442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296399" cy="87518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Advantage of Deeper Networks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62198" y="3708939"/>
            <a:ext cx="9267801" cy="2539463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Network with </a:t>
            </a:r>
            <a:r>
              <a:rPr lang="en-US" altLang="zh-TW" sz="2800" dirty="0">
                <a:solidFill>
                  <a:srgbClr val="0070C0"/>
                </a:solidFill>
              </a:rPr>
              <a:t>absolute value rectification </a:t>
            </a:r>
            <a:r>
              <a:rPr lang="en-US" altLang="zh-TW" sz="2800" dirty="0"/>
              <a:t>creates </a:t>
            </a:r>
            <a:r>
              <a:rPr lang="en-US" altLang="zh-TW" sz="2800" dirty="0">
                <a:solidFill>
                  <a:srgbClr val="FFC000"/>
                </a:solidFill>
              </a:rPr>
              <a:t>mirror images of the function</a:t>
            </a:r>
          </a:p>
          <a:p>
            <a:r>
              <a:rPr lang="en-US" altLang="zh-TW" sz="2800" dirty="0"/>
              <a:t>Each hidden unit specifies </a:t>
            </a:r>
            <a:r>
              <a:rPr lang="en-US" altLang="zh-TW" sz="2800" dirty="0">
                <a:solidFill>
                  <a:srgbClr val="0070C0"/>
                </a:solidFill>
              </a:rPr>
              <a:t>where to fold </a:t>
            </a:r>
            <a:r>
              <a:rPr lang="en-US" altLang="zh-TW" sz="2800" dirty="0"/>
              <a:t>the input space in order to create mirror responses.</a:t>
            </a:r>
          </a:p>
          <a:p>
            <a:r>
              <a:rPr lang="en-US" altLang="zh-TW" sz="2800" dirty="0"/>
              <a:t>The mirror axis of symmetry is given by the hyperplane defined by the</a:t>
            </a:r>
            <a:r>
              <a:rPr lang="zh-TW" altLang="en-US" sz="2800" dirty="0"/>
              <a:t> </a:t>
            </a:r>
            <a:r>
              <a:rPr lang="en-US" altLang="zh-TW" sz="2800" dirty="0"/>
              <a:t>weights and bias of the unit.</a:t>
            </a:r>
            <a:endParaRPr lang="zh-TW" altLang="en-US" sz="24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39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999656" y="1484784"/>
            <a:ext cx="6084168" cy="2201739"/>
            <a:chOff x="1115616" y="1567468"/>
            <a:chExt cx="6084168" cy="2201739"/>
          </a:xfrm>
        </p:grpSpPr>
        <p:sp>
          <p:nvSpPr>
            <p:cNvPr id="4" name="矩形 3"/>
            <p:cNvSpPr/>
            <p:nvPr/>
          </p:nvSpPr>
          <p:spPr>
            <a:xfrm>
              <a:off x="1286508" y="3184432"/>
              <a:ext cx="57423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ComputerModernRoman"/>
                </a:rPr>
                <a:t>Figure 6.5: An intuitive, geometric explanation of the exponential advantage of deeper</a:t>
              </a:r>
              <a:r>
                <a:rPr lang="zh-TW" altLang="en-US" sz="1600" b="1" dirty="0">
                  <a:latin typeface="ComputerModernRoman"/>
                </a:rPr>
                <a:t> </a:t>
              </a:r>
              <a:r>
                <a:rPr lang="en-US" altLang="zh-TW" sz="1600" b="1" dirty="0">
                  <a:latin typeface="ComputerModernRoman"/>
                </a:rPr>
                <a:t>rectifier networks</a:t>
              </a:r>
              <a:endParaRPr lang="zh-TW" altLang="en-US" sz="1600" b="1" dirty="0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567468"/>
              <a:ext cx="6084168" cy="164554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9229801" y="2063399"/>
            <a:ext cx="1404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Manifold Learning</a:t>
            </a:r>
          </a:p>
        </p:txBody>
      </p:sp>
    </p:spTree>
    <p:extLst>
      <p:ext uri="{BB962C8B-B14F-4D97-AF65-F5344CB8AC3E}">
        <p14:creationId xmlns:p14="http://schemas.microsoft.com/office/powerpoint/2010/main" val="8944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7850833" cy="875184"/>
          </a:xfrm>
        </p:spPr>
        <p:txBody>
          <a:bodyPr>
            <a:normAutofit/>
          </a:bodyPr>
          <a:lstStyle/>
          <a:p>
            <a:r>
              <a:rPr lang="en-US" altLang="zh-TW" dirty="0"/>
              <a:t>Motivation for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33600" y="1484784"/>
            <a:ext cx="7849071" cy="3456384"/>
          </a:xfrm>
        </p:spPr>
        <p:txBody>
          <a:bodyPr>
            <a:no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manual</a:t>
            </a:r>
            <a:r>
              <a:rPr lang="en-US" altLang="zh-TW" sz="2400" dirty="0"/>
              <a:t> Feature engineering </a:t>
            </a:r>
          </a:p>
          <a:p>
            <a:pPr lvl="1"/>
            <a:r>
              <a:rPr lang="en-US" altLang="zh-TW" sz="2400" dirty="0"/>
              <a:t>Domain knowledge</a:t>
            </a:r>
          </a:p>
          <a:p>
            <a:pPr lvl="1"/>
            <a:r>
              <a:rPr lang="en-US" altLang="zh-TW" sz="2400" dirty="0"/>
              <a:t>Hard to design for images</a:t>
            </a:r>
          </a:p>
          <a:p>
            <a:r>
              <a:rPr lang="en-US" altLang="zh-TW" sz="2400" dirty="0"/>
              <a:t>Function family: </a:t>
            </a:r>
            <a:r>
              <a:rPr lang="en-US" altLang="zh-TW" sz="2400" dirty="0">
                <a:solidFill>
                  <a:srgbClr val="FF0000"/>
                </a:solidFill>
              </a:rPr>
              <a:t>Kernel function</a:t>
            </a:r>
            <a:r>
              <a:rPr lang="en-US" altLang="zh-TW" sz="2400" dirty="0"/>
              <a:t> in SVM:</a:t>
            </a:r>
          </a:p>
          <a:p>
            <a:pPr lvl="1"/>
            <a:r>
              <a:rPr lang="en-US" altLang="zh-TW" sz="2400" dirty="0"/>
              <a:t>RBF kernel, polynomial kernel</a:t>
            </a:r>
          </a:p>
          <a:p>
            <a:r>
              <a:rPr lang="en-US" altLang="zh-TW" sz="2400" dirty="0"/>
              <a:t>Feature representation</a:t>
            </a:r>
          </a:p>
          <a:p>
            <a:pPr lvl="1"/>
            <a:r>
              <a:rPr lang="en-US" altLang="zh-TW" sz="2400" dirty="0"/>
              <a:t>Let machine learns the features themselves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Hidden layer</a:t>
            </a:r>
            <a:r>
              <a:rPr lang="en-US" altLang="zh-TW" sz="2400" dirty="0"/>
              <a:t> in Neural Network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Deep Neural Networks </a:t>
            </a:r>
            <a:r>
              <a:rPr lang="en-US" altLang="zh-TW" sz="2400" dirty="0"/>
              <a:t>(DNN) for </a:t>
            </a:r>
            <a:r>
              <a:rPr lang="en-US" altLang="zh-TW" sz="2400" dirty="0">
                <a:solidFill>
                  <a:schemeClr val="accent6"/>
                </a:solidFill>
              </a:rPr>
              <a:t>Manifold</a:t>
            </a:r>
            <a:r>
              <a:rPr lang="en-US" altLang="zh-TW" sz="2400" dirty="0"/>
              <a:t> learning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132856"/>
            <a:ext cx="3812662" cy="204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1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51731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Intuition on Depth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598" y="1412777"/>
            <a:ext cx="8930954" cy="4628587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 deep model: the function involve </a:t>
            </a:r>
            <a:r>
              <a:rPr lang="en-US" altLang="zh-TW" sz="2800" dirty="0">
                <a:solidFill>
                  <a:srgbClr val="0070C0"/>
                </a:solidFill>
              </a:rPr>
              <a:t>composition of several simpler functions</a:t>
            </a:r>
          </a:p>
          <a:p>
            <a:r>
              <a:rPr lang="en-US" altLang="zh-TW" sz="2800" dirty="0"/>
              <a:t>Deep architectures express a useful prior over the space of functions</a:t>
            </a:r>
          </a:p>
          <a:p>
            <a:r>
              <a:rPr lang="en-US" altLang="zh-TW" sz="2800" dirty="0"/>
              <a:t>Empirically, deeper networks perform better</a:t>
            </a:r>
            <a:endParaRPr lang="zh-TW" altLang="en-US" sz="28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293096"/>
            <a:ext cx="371255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52" y="4293096"/>
            <a:ext cx="3620420" cy="204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952101" y="634067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 of hidden layers</a:t>
            </a:r>
            <a:endParaRPr lang="zh-TW" altLang="en-US" dirty="0"/>
          </a:p>
        </p:txBody>
      </p:sp>
      <p:sp>
        <p:nvSpPr>
          <p:cNvPr id="9" name="弧形箭號 (上彎) 8">
            <a:hlinkClick r:id="rId4" action="ppaction://hlinksldjump"/>
          </p:cNvPr>
          <p:cNvSpPr/>
          <p:nvPr/>
        </p:nvSpPr>
        <p:spPr>
          <a:xfrm>
            <a:off x="10714783" y="5609316"/>
            <a:ext cx="936104" cy="43204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B623D-CEC0-4DE0-9C32-26A731CB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Universal Approximator Theorem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1D12E3-C111-483E-ABAF-C1740DA8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One hidden Layer is enough to represent an approximation of any function to an arbitrary degree of accuracy</a:t>
            </a:r>
          </a:p>
          <a:p>
            <a:r>
              <a:rPr lang="en-US" altLang="zh-TW" sz="2800" dirty="0"/>
              <a:t>So why deeper?</a:t>
            </a:r>
          </a:p>
          <a:p>
            <a:pPr lvl="1"/>
            <a:r>
              <a:rPr lang="en-US" altLang="zh-TW" sz="2400" dirty="0"/>
              <a:t>Shallow net may need more width</a:t>
            </a:r>
          </a:p>
          <a:p>
            <a:pPr lvl="1"/>
            <a:r>
              <a:rPr lang="en-US" altLang="zh-TW" sz="2400" dirty="0"/>
              <a:t>Shallow net may </a:t>
            </a:r>
            <a:r>
              <a:rPr lang="en-US" altLang="zh-TW" sz="2400" dirty="0" err="1"/>
              <a:t>overfit</a:t>
            </a:r>
            <a:r>
              <a:rPr lang="en-US" altLang="zh-TW" sz="2400" dirty="0"/>
              <a:t> more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F68117-E3F8-4A0A-8C9E-AF4DFF54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846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8282881" cy="740154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Common Architectural Considerations</a:t>
            </a:r>
            <a:endParaRPr lang="zh-TW" altLang="en-US" sz="32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600" y="1556792"/>
            <a:ext cx="9723040" cy="4484571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Convolutional Networks</a:t>
            </a:r>
            <a:r>
              <a:rPr lang="en-US" altLang="zh-TW" sz="2800" dirty="0"/>
              <a:t>: </a:t>
            </a:r>
            <a:r>
              <a:rPr lang="en-US" altLang="zh-TW" sz="2400" dirty="0"/>
              <a:t>Used for computer vision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Recurrent Neural Networks</a:t>
            </a:r>
            <a:r>
              <a:rPr lang="en-US" altLang="zh-TW" sz="2800" dirty="0"/>
              <a:t>: </a:t>
            </a:r>
            <a:r>
              <a:rPr lang="en-US" altLang="zh-TW" sz="2400" dirty="0"/>
              <a:t>Used for sequence processing</a:t>
            </a:r>
          </a:p>
          <a:p>
            <a:r>
              <a:rPr lang="en-US" altLang="zh-TW" sz="2800" dirty="0"/>
              <a:t>Non-chain Architecture</a:t>
            </a:r>
          </a:p>
          <a:p>
            <a:pPr lvl="1"/>
            <a:r>
              <a:rPr lang="en-US" altLang="zh-TW" sz="2400" dirty="0"/>
              <a:t>Skipping going from layer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to layer i+2 or higher</a:t>
            </a:r>
          </a:p>
          <a:p>
            <a:pPr lvl="2"/>
            <a:r>
              <a:rPr lang="en-US" altLang="zh-TW" sz="2000" dirty="0"/>
              <a:t>Making it easier for gradient to flow from output layers to layer nearer input</a:t>
            </a:r>
          </a:p>
          <a:p>
            <a:r>
              <a:rPr lang="en-US" altLang="zh-TW" sz="2800" dirty="0"/>
              <a:t>Specialized networks have </a:t>
            </a:r>
            <a:r>
              <a:rPr lang="en-US" altLang="zh-TW" sz="2800" dirty="0">
                <a:solidFill>
                  <a:srgbClr val="0070C0"/>
                </a:solidFill>
              </a:rPr>
              <a:t>fewer connections</a:t>
            </a:r>
          </a:p>
          <a:p>
            <a:pPr lvl="1"/>
            <a:r>
              <a:rPr lang="en-US" altLang="zh-TW" sz="2400" dirty="0"/>
              <a:t>Each unit in input layer is connected to </a:t>
            </a:r>
            <a:r>
              <a:rPr lang="en-US" altLang="zh-TW" sz="2400" u="sng" dirty="0"/>
              <a:t>only small subset of units </a:t>
            </a:r>
            <a:r>
              <a:rPr lang="en-US" altLang="zh-TW" sz="2400" dirty="0"/>
              <a:t>in output layer</a:t>
            </a:r>
          </a:p>
          <a:p>
            <a:pPr lvl="1"/>
            <a:r>
              <a:rPr lang="en-US" altLang="zh-TW" sz="2400" dirty="0"/>
              <a:t>Reduce no. of parameters and computation</a:t>
            </a:r>
          </a:p>
          <a:p>
            <a:pPr lvl="1"/>
            <a:r>
              <a:rPr lang="en-US" altLang="zh-TW" sz="2400" dirty="0"/>
              <a:t>e.g. CNNs use specialized patterns of sparse connections</a:t>
            </a:r>
          </a:p>
          <a:p>
            <a:endParaRPr lang="en-US" altLang="zh-TW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47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69048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Ideas Behind CNN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2207568" y="1492600"/>
            <a:ext cx="9433048" cy="15763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Some patterns are much smaller than the whole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The same patterns appear in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Subsampling</a:t>
            </a:r>
            <a:r>
              <a:rPr lang="zh-TW" altLang="en-US" sz="2800" dirty="0"/>
              <a:t> </a:t>
            </a:r>
            <a:r>
              <a:rPr lang="en-US" altLang="zh-TW" sz="2800" dirty="0"/>
              <a:t>the pixels will not change the object</a:t>
            </a:r>
            <a:endParaRPr lang="zh-TW" altLang="en-US" sz="2800" dirty="0"/>
          </a:p>
          <a:p>
            <a:endParaRPr lang="zh-TW" altLang="en-US" sz="2800" dirty="0"/>
          </a:p>
        </p:txBody>
      </p:sp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04" y="4874073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04" y="321161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2706964" y="3025539"/>
            <a:ext cx="921204" cy="2744858"/>
            <a:chOff x="1182964" y="3025539"/>
            <a:chExt cx="921204" cy="2744858"/>
          </a:xfrm>
        </p:grpSpPr>
        <p:sp>
          <p:nvSpPr>
            <p:cNvPr id="7" name="矩形 6"/>
            <p:cNvSpPr/>
            <p:nvPr/>
          </p:nvSpPr>
          <p:spPr>
            <a:xfrm>
              <a:off x="1182964" y="3025539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697768" y="5390938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AutoShape 2" descr="「convolution network」的圖片搜尋結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4" name="Picture 6" descr="「convolution network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79" y="3160907"/>
            <a:ext cx="4716066" cy="32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4822567" y="5476583"/>
            <a:ext cx="2839379" cy="1336449"/>
            <a:chOff x="3298566" y="5476582"/>
            <a:chExt cx="2839379" cy="1336449"/>
          </a:xfrm>
        </p:grpSpPr>
        <p:sp>
          <p:nvSpPr>
            <p:cNvPr id="11" name="文字方塊 10"/>
            <p:cNvSpPr txBox="1"/>
            <p:nvPr/>
          </p:nvSpPr>
          <p:spPr>
            <a:xfrm>
              <a:off x="3298566" y="5476582"/>
              <a:ext cx="1721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subsampling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向右箭號 9"/>
            <p:cNvSpPr/>
            <p:nvPr/>
          </p:nvSpPr>
          <p:spPr>
            <a:xfrm>
              <a:off x="3707904" y="6128362"/>
              <a:ext cx="535030" cy="320614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35" name="Picture 4" descr="http://all4desktop.com/data_images/original/4244361-bir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98" y="5764307"/>
              <a:ext cx="1454147" cy="104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https://qph.fs.quoracdn.net/main-qimg-8afedfb2f82f279781bfefa269bc6a90.webp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https://qph.fs.quoracdn.net/main-qimg-8afedfb2f82f279781bfefa269bc6a90.webp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7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594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CNN For Feature Mining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4335" y="1700808"/>
            <a:ext cx="6124521" cy="362939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Maximum </a:t>
            </a:r>
            <a:r>
              <a:rPr lang="en-US" altLang="zh-TW" sz="3200" dirty="0"/>
              <a:t>Pooling</a:t>
            </a:r>
            <a:endParaRPr lang="en-US" altLang="zh-TW" sz="2800" dirty="0"/>
          </a:p>
          <a:p>
            <a:pPr lvl="1"/>
            <a:r>
              <a:rPr lang="en-US" altLang="zh-TW" sz="2400" b="1" dirty="0"/>
              <a:t>stride</a:t>
            </a:r>
            <a:r>
              <a:rPr lang="en-US" altLang="zh-TW" sz="2400" dirty="0"/>
              <a:t> of 2 </a:t>
            </a:r>
          </a:p>
          <a:p>
            <a:r>
              <a:rPr lang="en-US" altLang="zh-TW" sz="2800" dirty="0"/>
              <a:t>Typical CNN structure</a:t>
            </a:r>
          </a:p>
          <a:p>
            <a:r>
              <a:rPr lang="en-US" altLang="zh-TW" sz="2800" dirty="0"/>
              <a:t>Stacked CNN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40416" y="6215102"/>
            <a:ext cx="512638" cy="365125"/>
          </a:xfrm>
        </p:spPr>
        <p:txBody>
          <a:bodyPr/>
          <a:lstStyle/>
          <a:p>
            <a:fld id="{4678DD2E-B64B-438D-8A22-7BD9216BC983}" type="slidenum">
              <a:rPr lang="zh-TW" altLang="en-US" smtClean="0">
                <a:solidFill>
                  <a:srgbClr val="FF0000"/>
                </a:solidFill>
              </a:rPr>
              <a:t>44</a:t>
            </a:fld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187196" y="3992280"/>
            <a:ext cx="7807546" cy="2866912"/>
            <a:chOff x="683568" y="3317807"/>
            <a:chExt cx="7807546" cy="2866912"/>
          </a:xfrm>
        </p:grpSpPr>
        <p:pic>
          <p:nvPicPr>
            <p:cNvPr id="5" name="Picture 4" descr="「convolution network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317807"/>
              <a:ext cx="7807546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2051720" y="5876942"/>
              <a:ext cx="2254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Can repeat many times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AutoShape 2" descr="https://qph.fs.quoracdn.net/main-qimg-8afedfb2f82f279781bfefa269bc6a90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Picture 4" descr="https://qph.fs.quoracdn.net/main-qimg-a3f20fafa7e08e3bf5ba3a99e696c46b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05" y="1605273"/>
            <a:ext cx="4536504" cy="21212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弧形箭號 (上彎) 9">
            <a:hlinkClick r:id="rId4" action="ppaction://hlinksldjump"/>
          </p:cNvPr>
          <p:cNvSpPr/>
          <p:nvPr/>
        </p:nvSpPr>
        <p:spPr>
          <a:xfrm>
            <a:off x="10650079" y="6089178"/>
            <a:ext cx="936104" cy="432048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15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C0B4B9-DE06-42E1-A25C-95B253EB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AB338D-C134-418D-AF98-5D252DEC2C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837C27-AB65-499C-AA4A-8F1CD554E13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80C106-5623-43F4-9B7F-1AF476950B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下列敘述何者正確</a:t>
            </a:r>
            <a:r>
              <a:rPr lang="en-US" altLang="zh-TW" sz="3600" b="1">
                <a:solidFill>
                  <a:srgbClr val="5B5B5B"/>
                </a:solidFill>
              </a:rPr>
              <a:t>? 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 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488948-687A-4FC5-8304-BBA538C9FE8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1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654596" y="1556792"/>
            <a:ext cx="6681765" cy="2520280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6.5 Propagation and Other Differentiation Algorithms</a:t>
            </a:r>
            <a:endParaRPr lang="zh-TW" altLang="en-US" sz="440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818878" y="4149081"/>
            <a:ext cx="6517482" cy="1371599"/>
          </a:xfrm>
        </p:spPr>
        <p:txBody>
          <a:bodyPr/>
          <a:lstStyle/>
          <a:p>
            <a:r>
              <a:rPr lang="en-US" altLang="zh-TW" dirty="0" err="1"/>
              <a:t>Prerequesite</a:t>
            </a:r>
            <a:r>
              <a:rPr lang="en-US" altLang="zh-TW" dirty="0"/>
              <a:t>: Matrix calculus</a:t>
            </a:r>
          </a:p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err="1">
                <a:hlinkClick r:id="rId2"/>
              </a:rPr>
              <a:t>explained.ai</a:t>
            </a:r>
            <a:r>
              <a:rPr lang="en-US" altLang="zh-TW" dirty="0">
                <a:hlinkClick r:id="rId2"/>
              </a:rPr>
              <a:t>/matrix-calculus/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666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8138865" cy="13208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Training for Feed-Forward Network 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495601" y="1763830"/>
                <a:ext cx="9145015" cy="4484571"/>
              </a:xfrm>
            </p:spPr>
            <p:txBody>
              <a:bodyPr>
                <a:noAutofit/>
              </a:bodyPr>
              <a:lstStyle/>
              <a:p>
                <a:pPr marL="274320" lvl="1">
                  <a:spcBef>
                    <a:spcPts val="600"/>
                  </a:spcBef>
                  <a:buClr>
                    <a:schemeClr val="accent2"/>
                  </a:buClr>
                </a:pPr>
                <a:r>
                  <a:rPr lang="en-US" altLang="zh-TW" sz="3200" dirty="0"/>
                  <a:t>3 Steps: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3200" dirty="0"/>
                  <a:t>Forward Propagation</a:t>
                </a:r>
              </a:p>
              <a:p>
                <a:pPr lvl="1"/>
                <a:r>
                  <a:rPr lang="en-US" altLang="zh-TW" sz="2800" dirty="0"/>
                  <a:t>Input </a:t>
                </a:r>
                <a:r>
                  <a:rPr lang="en-US" altLang="zh-TW" sz="2800" b="1" i="1" dirty="0"/>
                  <a:t>x </a:t>
                </a:r>
                <a:r>
                  <a:rPr lang="en-US" altLang="zh-TW" sz="2800" dirty="0"/>
                  <a:t>propagates to hidden units at each layer and finally produces an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b="1" i="1"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endParaRPr lang="en-US" altLang="zh-TW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3200" dirty="0"/>
                  <a:t>Backward propagation (</a:t>
                </a:r>
                <a:r>
                  <a:rPr lang="en-US" altLang="zh-TW" sz="3200" dirty="0" err="1"/>
                  <a:t>backprop</a:t>
                </a:r>
                <a:r>
                  <a:rPr lang="en-US" altLang="zh-TW" sz="3200" dirty="0"/>
                  <a:t>)</a:t>
                </a:r>
              </a:p>
              <a:p>
                <a:pPr lvl="1"/>
                <a:r>
                  <a:rPr lang="en-US" altLang="zh-TW" sz="2800" dirty="0"/>
                  <a:t>Allows information from the cost to flow back through network to compute gradient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3200" dirty="0"/>
                  <a:t>Stochastic gradient descent</a:t>
                </a:r>
              </a:p>
              <a:p>
                <a:pPr lvl="1"/>
                <a:r>
                  <a:rPr lang="en-US" altLang="zh-TW" sz="2800" dirty="0"/>
                  <a:t>Update weight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5601" y="1763830"/>
                <a:ext cx="9145015" cy="4484571"/>
              </a:xfrm>
              <a:blipFill>
                <a:blip r:embed="rId2"/>
                <a:stretch>
                  <a:fillRect l="-1599" t="-1495" b="-17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97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20888" y="634086"/>
            <a:ext cx="10371112" cy="13208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Computational Graph Language</a:t>
            </a:r>
            <a:endParaRPr lang="zh-TW" altLang="en-US" sz="48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559496" y="1628801"/>
            <a:ext cx="10225136" cy="4412563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A language to describe a function</a:t>
            </a:r>
          </a:p>
          <a:p>
            <a:pPr lvl="1"/>
            <a:r>
              <a:rPr lang="en-US" altLang="zh-TW" sz="2800" dirty="0"/>
              <a:t>Useful for back-propagation more precisely</a:t>
            </a:r>
          </a:p>
          <a:p>
            <a:r>
              <a:rPr lang="en-US" altLang="zh-TW" sz="3200" dirty="0"/>
              <a:t>Each node is either</a:t>
            </a:r>
          </a:p>
          <a:p>
            <a:pPr lvl="1"/>
            <a:r>
              <a:rPr lang="en-US" altLang="zh-TW" sz="2800" dirty="0"/>
              <a:t>A </a:t>
            </a:r>
            <a:r>
              <a:rPr lang="en-US" altLang="zh-TW" sz="2800" dirty="0">
                <a:solidFill>
                  <a:srgbClr val="0070C0"/>
                </a:solidFill>
              </a:rPr>
              <a:t>variable</a:t>
            </a:r>
          </a:p>
          <a:p>
            <a:pPr lvl="2"/>
            <a:r>
              <a:rPr lang="en-US" altLang="zh-TW" sz="2400" dirty="0"/>
              <a:t>Scalar, vector, matrix, tensor, etc.</a:t>
            </a:r>
          </a:p>
          <a:p>
            <a:pPr lvl="1"/>
            <a:r>
              <a:rPr lang="en-US" altLang="zh-TW" sz="2800" dirty="0"/>
              <a:t>An </a:t>
            </a:r>
            <a:r>
              <a:rPr lang="en-US" altLang="zh-TW" sz="2800" dirty="0">
                <a:solidFill>
                  <a:srgbClr val="0070C0"/>
                </a:solidFill>
              </a:rPr>
              <a:t>operation</a:t>
            </a:r>
          </a:p>
          <a:p>
            <a:pPr lvl="2"/>
            <a:r>
              <a:rPr lang="en-US" altLang="zh-TW" sz="2400" dirty="0"/>
              <a:t>Simple function of one or more variables</a:t>
            </a:r>
          </a:p>
          <a:p>
            <a:pPr lvl="2"/>
            <a:r>
              <a:rPr lang="en-US" altLang="zh-TW" sz="2400" dirty="0"/>
              <a:t>Functions are obtained by composing operations</a:t>
            </a:r>
          </a:p>
          <a:p>
            <a:pPr lvl="1"/>
            <a:r>
              <a:rPr lang="en-US" altLang="zh-TW" sz="2800" dirty="0"/>
              <a:t>Draw directed edge from node x to y if y is computed by applying operation to x</a:t>
            </a:r>
            <a:endParaRPr lang="zh-TW" altLang="en-US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878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651032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Computational Graph Language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49</a:t>
            </a:fld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613603" y="2290992"/>
            <a:ext cx="2818632" cy="3285728"/>
            <a:chOff x="251520" y="2276872"/>
            <a:chExt cx="2818632" cy="328572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76872"/>
              <a:ext cx="2808312" cy="275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981920" y="5193268"/>
              <a:ext cx="20882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i="1" dirty="0">
                  <a:latin typeface="Euclid-Italic"/>
                </a:rPr>
                <a:t>y </a:t>
              </a:r>
              <a:r>
                <a:rPr lang="en-US" altLang="zh-TW" dirty="0">
                  <a:latin typeface="EuclidSymbol"/>
                </a:rPr>
                <a:t>= </a:t>
              </a:r>
              <a:r>
                <a:rPr lang="el-GR" altLang="zh-TW" i="1" dirty="0">
                  <a:latin typeface="EuclidSymbol-Italic"/>
                </a:rPr>
                <a:t>σ</a:t>
              </a:r>
              <a:r>
                <a:rPr lang="el-GR" altLang="zh-TW" dirty="0">
                  <a:latin typeface="Euclid"/>
                </a:rPr>
                <a:t>(</a:t>
              </a:r>
              <a:r>
                <a:rPr lang="en-US" altLang="zh-TW" b="1" i="1" dirty="0" err="1">
                  <a:latin typeface="Euclid-BoldItalic"/>
                </a:rPr>
                <a:t>w</a:t>
              </a:r>
              <a:r>
                <a:rPr lang="en-US" altLang="zh-TW" b="1" i="1" baseline="30000" dirty="0" err="1">
                  <a:latin typeface="Euclid-BoldItalic"/>
                </a:rPr>
                <a:t>T</a:t>
              </a:r>
              <a:r>
                <a:rPr lang="en-US" altLang="zh-TW" b="1" i="1" dirty="0" err="1">
                  <a:latin typeface="Euclid-BoldItalic"/>
                </a:rPr>
                <a:t>x</a:t>
              </a:r>
              <a:r>
                <a:rPr lang="en-US" altLang="zh-TW" b="1" i="1" dirty="0">
                  <a:latin typeface="Euclid-BoldItalic"/>
                </a:rPr>
                <a:t> </a:t>
              </a:r>
              <a:r>
                <a:rPr lang="en-US" altLang="zh-TW" dirty="0">
                  <a:latin typeface="EuclidSymbol"/>
                </a:rPr>
                <a:t>+</a:t>
              </a:r>
              <a:r>
                <a:rPr lang="en-US" altLang="zh-TW" i="1" dirty="0">
                  <a:latin typeface="Euclid-Italic"/>
                </a:rPr>
                <a:t>b</a:t>
              </a:r>
              <a:r>
                <a:rPr lang="en-US" altLang="zh-TW" dirty="0">
                  <a:latin typeface="Euclid"/>
                </a:rPr>
                <a:t>)</a:t>
              </a:r>
              <a:endParaRPr lang="zh-TW" altLang="en-US" dirty="0"/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4503026" y="2276872"/>
            <a:ext cx="2754590" cy="3276488"/>
            <a:chOff x="3275856" y="2276872"/>
            <a:chExt cx="2754590" cy="32764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276872"/>
              <a:ext cx="2754590" cy="275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682372" y="5184028"/>
              <a:ext cx="1854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i="1" dirty="0">
                  <a:latin typeface="Euclid-BoldItalic"/>
                </a:rPr>
                <a:t>H</a:t>
              </a:r>
              <a:r>
                <a:rPr lang="en-US" altLang="zh-TW" i="1" dirty="0">
                  <a:latin typeface="Euclid-Italic"/>
                </a:rPr>
                <a:t>=</a:t>
              </a:r>
              <a:r>
                <a:rPr lang="en-US" altLang="zh-TW" dirty="0">
                  <a:latin typeface="Euclid"/>
                </a:rPr>
                <a:t>max{0</a:t>
              </a:r>
              <a:r>
                <a:rPr lang="en-US" altLang="zh-TW" i="1" dirty="0">
                  <a:latin typeface="Euclid-Italic"/>
                </a:rPr>
                <a:t>,</a:t>
              </a:r>
              <a:r>
                <a:rPr lang="en-US" altLang="zh-TW" b="1" i="1" dirty="0">
                  <a:latin typeface="Euclid-BoldItalic"/>
                </a:rPr>
                <a:t>XW</a:t>
              </a:r>
              <a:r>
                <a:rPr lang="en-US" altLang="zh-TW" dirty="0">
                  <a:latin typeface="Euclid"/>
                </a:rPr>
                <a:t>+</a:t>
              </a:r>
              <a:r>
                <a:rPr lang="en-US" altLang="zh-TW" b="1" i="1" dirty="0">
                  <a:latin typeface="Euclid-BoldItalic"/>
                </a:rPr>
                <a:t>b</a:t>
              </a:r>
              <a:r>
                <a:rPr lang="en-US" altLang="zh-TW" dirty="0">
                  <a:latin typeface="Euclid"/>
                </a:rPr>
                <a:t>}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80179" y="1672312"/>
                <a:ext cx="1870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i="1" dirty="0">
                    <a:latin typeface="Euclid-BoldItalic"/>
                  </a:rPr>
                  <a:t>J</a:t>
                </a:r>
                <a:r>
                  <a:rPr lang="en-US" altLang="zh-TW" i="1" dirty="0">
                    <a:latin typeface="Euclid-Italic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𝑙</m:t>
                    </m:r>
                    <m:r>
                      <a:rPr lang="en-US" altLang="zh-TW" i="1">
                        <a:latin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TW" i="1">
                        <a:latin typeface="Cambria Math" charset="0"/>
                      </a:rPr>
                      <m:t>,</m:t>
                    </m:r>
                    <m:r>
                      <a:rPr lang="en-US" altLang="zh-TW" i="1">
                        <a:latin typeface="Cambria Math" charset="0"/>
                      </a:rPr>
                      <m:t>𝑦</m:t>
                    </m:r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TW" b="1" i="1" dirty="0">
                    <a:latin typeface="Euclid-BoldItalic"/>
                  </a:rPr>
                  <a:t>+</a:t>
                </a:r>
                <a:r>
                  <a:rPr lang="en-US" altLang="zh-TW" b="1" i="1" dirty="0">
                    <a:latin typeface="Euclid-BoldItalic"/>
                    <a:sym typeface="Symbol" panose="05050102010706020507" pitchFamily="18" charset="2"/>
                  </a:rPr>
                  <a:t></a:t>
                </a:r>
                <a:r>
                  <a:rPr lang="en-US" altLang="zh-TW" b="1" i="1" dirty="0" err="1">
                    <a:latin typeface="Euclid-BoldItalic"/>
                  </a:rPr>
                  <a:t>w</a:t>
                </a:r>
                <a:r>
                  <a:rPr lang="en-US" altLang="zh-TW" b="1" i="1" baseline="-25000" dirty="0" err="1">
                    <a:latin typeface="Euclid-BoldItalic"/>
                  </a:rPr>
                  <a:t>i</a:t>
                </a:r>
                <a:r>
                  <a:rPr lang="en-US" altLang="zh-TW" b="1" i="1" dirty="0" err="1">
                    <a:latin typeface="Euclid-BoldItalic"/>
                  </a:rPr>
                  <a:t>w</a:t>
                </a:r>
                <a:r>
                  <a:rPr lang="en-US" altLang="zh-TW" b="1" i="1" baseline="-25000" dirty="0" err="1">
                    <a:latin typeface="Euclid-BoldItalic"/>
                  </a:rPr>
                  <a:t>i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79" y="1672312"/>
                <a:ext cx="1870256" cy="369332"/>
              </a:xfrm>
              <a:prstGeom prst="rect">
                <a:avLst/>
              </a:prstGeom>
              <a:blipFill>
                <a:blip r:embed="rId4"/>
                <a:stretch>
                  <a:fillRect l="-2941" t="-9836" r="-98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57"/>
          <p:cNvGrpSpPr/>
          <p:nvPr/>
        </p:nvGrpSpPr>
        <p:grpSpPr>
          <a:xfrm>
            <a:off x="8815307" y="3188704"/>
            <a:ext cx="1821926" cy="2616560"/>
            <a:chOff x="7045282" y="2316869"/>
            <a:chExt cx="1821926" cy="2616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/>
                <p:cNvSpPr/>
                <p:nvPr/>
              </p:nvSpPr>
              <p:spPr>
                <a:xfrm>
                  <a:off x="8231464" y="2316869"/>
                  <a:ext cx="622800" cy="622924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dirty="0"/>
                </a:p>
              </p:txBody>
            </p:sp>
          </mc:Choice>
          <mc:Fallback xmlns="">
            <p:sp>
              <p:nvSpPr>
                <p:cNvPr id="20" name="橢圓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464" y="2316869"/>
                  <a:ext cx="622800" cy="622924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橢圓 28"/>
                <p:cNvSpPr/>
                <p:nvPr/>
              </p:nvSpPr>
              <p:spPr>
                <a:xfrm>
                  <a:off x="7236296" y="4293096"/>
                  <a:ext cx="622800" cy="622924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9" name="橢圓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4293096"/>
                  <a:ext cx="622800" cy="622924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橢圓 29"/>
                <p:cNvSpPr/>
                <p:nvPr/>
              </p:nvSpPr>
              <p:spPr>
                <a:xfrm>
                  <a:off x="7216627" y="3326923"/>
                  <a:ext cx="622800" cy="622924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0" name="橢圓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627" y="3326923"/>
                  <a:ext cx="622800" cy="622924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橢圓 30"/>
                <p:cNvSpPr/>
                <p:nvPr/>
              </p:nvSpPr>
              <p:spPr>
                <a:xfrm>
                  <a:off x="7216627" y="2326919"/>
                  <a:ext cx="622800" cy="622924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1" name="橢圓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627" y="2326919"/>
                  <a:ext cx="622800" cy="622924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橢圓 31"/>
                <p:cNvSpPr/>
                <p:nvPr/>
              </p:nvSpPr>
              <p:spPr>
                <a:xfrm>
                  <a:off x="8244408" y="4310505"/>
                  <a:ext cx="622800" cy="622924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2" name="橢圓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408" y="4310505"/>
                  <a:ext cx="622800" cy="622924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箭頭接點 32"/>
            <p:cNvCxnSpPr>
              <a:stCxn id="32" idx="0"/>
              <a:endCxn id="20" idx="4"/>
            </p:cNvCxnSpPr>
            <p:nvPr/>
          </p:nvCxnSpPr>
          <p:spPr>
            <a:xfrm flipH="1" flipV="1">
              <a:off x="8542864" y="2939793"/>
              <a:ext cx="12944" cy="1370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/>
            <p:cNvCxnSpPr>
              <a:stCxn id="31" idx="6"/>
              <a:endCxn id="20" idx="2"/>
            </p:cNvCxnSpPr>
            <p:nvPr/>
          </p:nvCxnSpPr>
          <p:spPr>
            <a:xfrm flipV="1">
              <a:off x="7839427" y="2628331"/>
              <a:ext cx="392037" cy="1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>
              <a:stCxn id="30" idx="0"/>
              <a:endCxn id="31" idx="4"/>
            </p:cNvCxnSpPr>
            <p:nvPr/>
          </p:nvCxnSpPr>
          <p:spPr>
            <a:xfrm flipV="1">
              <a:off x="7528027" y="2949843"/>
              <a:ext cx="0" cy="377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箭頭接點 41"/>
            <p:cNvCxnSpPr>
              <a:stCxn id="29" idx="0"/>
              <a:endCxn id="30" idx="4"/>
            </p:cNvCxnSpPr>
            <p:nvPr/>
          </p:nvCxnSpPr>
          <p:spPr>
            <a:xfrm flipH="1" flipV="1">
              <a:off x="7528027" y="3949847"/>
              <a:ext cx="19669" cy="343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100392" y="2780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/>
                <a:t>x</a:t>
              </a:r>
              <a:endParaRPr kumimoji="1"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045282" y="2843644"/>
              <a:ext cx="74401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sum</a:t>
              </a:r>
            </a:p>
            <a:p>
              <a:endParaRPr kumimoji="1" lang="en-US" altLang="zh-TW" dirty="0"/>
            </a:p>
            <a:p>
              <a:endParaRPr kumimoji="1" lang="en-US" altLang="zh-TW" dirty="0"/>
            </a:p>
            <a:p>
              <a:endParaRPr kumimoji="1" lang="en-US" altLang="zh-TW" dirty="0"/>
            </a:p>
            <a:p>
              <a:r>
                <a:rPr kumimoji="1" lang="en-US" altLang="zh-TW" dirty="0" err="1"/>
                <a:t>sqr</a:t>
              </a:r>
              <a:endParaRPr kumimoji="1" lang="zh-TW" altLang="en-US" dirty="0"/>
            </a:p>
          </p:txBody>
        </p:sp>
      </p:grpSp>
      <p:grpSp>
        <p:nvGrpSpPr>
          <p:cNvPr id="1030" name="群組 1029"/>
          <p:cNvGrpSpPr/>
          <p:nvPr/>
        </p:nvGrpSpPr>
        <p:grpSpPr>
          <a:xfrm>
            <a:off x="7320136" y="3222667"/>
            <a:ext cx="1461624" cy="1583080"/>
            <a:chOff x="5538259" y="2737892"/>
            <a:chExt cx="1461624" cy="1583080"/>
          </a:xfrm>
        </p:grpSpPr>
        <p:cxnSp>
          <p:nvCxnSpPr>
            <p:cNvPr id="11" name="直線箭頭接點 10"/>
            <p:cNvCxnSpPr>
              <a:stCxn id="18" idx="0"/>
              <a:endCxn id="53" idx="5"/>
            </p:cNvCxnSpPr>
            <p:nvPr/>
          </p:nvCxnSpPr>
          <p:spPr>
            <a:xfrm flipH="1" flipV="1">
              <a:off x="6471546" y="3269591"/>
              <a:ext cx="216937" cy="428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群組 56"/>
            <p:cNvGrpSpPr/>
            <p:nvPr/>
          </p:nvGrpSpPr>
          <p:grpSpPr>
            <a:xfrm>
              <a:off x="5538259" y="2737892"/>
              <a:ext cx="1461624" cy="1583080"/>
              <a:chOff x="5533376" y="2389973"/>
              <a:chExt cx="1461624" cy="15830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橢圓 17"/>
                  <p:cNvSpPr/>
                  <p:nvPr/>
                </p:nvSpPr>
                <p:spPr>
                  <a:xfrm>
                    <a:off x="6372200" y="3350129"/>
                    <a:ext cx="622800" cy="622924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1"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8" name="橢圓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2200" y="3350129"/>
                    <a:ext cx="622800" cy="622924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橢圓 27"/>
                  <p:cNvSpPr/>
                  <p:nvPr/>
                </p:nvSpPr>
                <p:spPr>
                  <a:xfrm>
                    <a:off x="5533376" y="3350129"/>
                    <a:ext cx="622800" cy="622924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>
                              <a:latin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8" name="橢圓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3376" y="3350129"/>
                    <a:ext cx="622800" cy="622924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線箭頭接點 46"/>
              <p:cNvCxnSpPr>
                <a:stCxn id="28" idx="0"/>
                <a:endCxn id="53" idx="3"/>
              </p:cNvCxnSpPr>
              <p:nvPr/>
            </p:nvCxnSpPr>
            <p:spPr>
              <a:xfrm flipV="1">
                <a:off x="5844776" y="2921672"/>
                <a:ext cx="181501" cy="4284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橢圓 52"/>
                  <p:cNvSpPr/>
                  <p:nvPr/>
                </p:nvSpPr>
                <p:spPr>
                  <a:xfrm>
                    <a:off x="5935070" y="2389973"/>
                    <a:ext cx="622800" cy="622924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(4)</m:t>
                              </m:r>
                            </m:sup>
                          </m:sSup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53" name="橢圓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5070" y="2389973"/>
                    <a:ext cx="622800" cy="622924"/>
                  </a:xfrm>
                  <a:prstGeom prst="ellipse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3" name="群組 1032"/>
          <p:cNvGrpSpPr/>
          <p:nvPr/>
        </p:nvGrpSpPr>
        <p:grpSpPr>
          <a:xfrm>
            <a:off x="7965952" y="2186777"/>
            <a:ext cx="2279659" cy="1035890"/>
            <a:chOff x="6509230" y="1826737"/>
            <a:chExt cx="2279659" cy="1035890"/>
          </a:xfrm>
        </p:grpSpPr>
        <p:sp>
          <p:nvSpPr>
            <p:cNvPr id="7" name="橢圓 6"/>
            <p:cNvSpPr/>
            <p:nvPr/>
          </p:nvSpPr>
          <p:spPr>
            <a:xfrm>
              <a:off x="7045497" y="1826737"/>
              <a:ext cx="576064" cy="5829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J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箭頭接點 14"/>
            <p:cNvCxnSpPr>
              <a:stCxn id="20" idx="0"/>
              <a:endCxn id="7" idx="5"/>
            </p:cNvCxnSpPr>
            <p:nvPr/>
          </p:nvCxnSpPr>
          <p:spPr>
            <a:xfrm flipH="1" flipV="1">
              <a:off x="7537198" y="2324295"/>
              <a:ext cx="1251691" cy="50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61"/>
            <p:cNvCxnSpPr>
              <a:stCxn id="53" idx="0"/>
              <a:endCxn id="7" idx="3"/>
            </p:cNvCxnSpPr>
            <p:nvPr/>
          </p:nvCxnSpPr>
          <p:spPr>
            <a:xfrm flipV="1">
              <a:off x="6509230" y="2324295"/>
              <a:ext cx="620630" cy="538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28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Example: Learning XOR function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6177" y="1600175"/>
            <a:ext cx="4975721" cy="380236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XOR is not linearly</a:t>
            </a:r>
          </a:p>
          <a:p>
            <a:r>
              <a:rPr lang="en-US" altLang="zh-TW" sz="2400" dirty="0"/>
              <a:t>Use Neural Network Diagrams to </a:t>
            </a:r>
          </a:p>
          <a:p>
            <a:pPr lvl="1"/>
            <a:r>
              <a:rPr lang="en-US" altLang="zh-TW" sz="2200" dirty="0">
                <a:solidFill>
                  <a:srgbClr val="FF0000"/>
                </a:solidFill>
              </a:rPr>
              <a:t>Compute features with hidden units</a:t>
            </a:r>
            <a:r>
              <a:rPr lang="en-US" altLang="zh-TW" sz="2200" dirty="0"/>
              <a:t> </a:t>
            </a:r>
          </a:p>
          <a:p>
            <a:pPr lvl="1"/>
            <a:r>
              <a:rPr lang="en-US" altLang="zh-TW" sz="2200" dirty="0">
                <a:solidFill>
                  <a:srgbClr val="FF0000"/>
                </a:solidFill>
              </a:rPr>
              <a:t>Rectified Linear Activation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3808307"/>
            <a:ext cx="3171163" cy="27788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25" y="1600175"/>
            <a:ext cx="2592288" cy="2355357"/>
          </a:xfrm>
          <a:prstGeom prst="rect">
            <a:avLst/>
          </a:prstGeom>
        </p:spPr>
      </p:pic>
      <p:sp>
        <p:nvSpPr>
          <p:cNvPr id="7" name="AutoShape 2" descr="Rectified Linear Unit (ReLU) Activation Function | Download Scientific  Dia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484" name="Picture 4" descr="Rectified Linear Unit (ReLU) Activation Function | Download Scientific 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4234831"/>
            <a:ext cx="4166659" cy="20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2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47B4A1-1FDC-48ED-AA1A-A0A38125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2950A2-4233-4CB7-BD5B-CBC31CF435E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6D7928-54D0-4085-9A47-BDB40582EF1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5A6873F-141A-4B20-9C8C-5EDD36BF5BF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Backpropagation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 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 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ACBFF5-363F-4BE7-89DB-C2072D98615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097401" y="339855"/>
            <a:ext cx="7850833" cy="13208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Single-Layer MLP using </a:t>
            </a:r>
            <a:r>
              <a:rPr lang="en-US" altLang="zh-TW" sz="3200" dirty="0" err="1"/>
              <a:t>Cross_Entropy</a:t>
            </a:r>
            <a:r>
              <a:rPr lang="en-US" altLang="zh-TW" sz="3200" dirty="0"/>
              <a:t> + Regularization </a:t>
            </a:r>
            <a:endParaRPr lang="zh-TW" altLang="en-US" sz="32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556793"/>
            <a:ext cx="6264696" cy="459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563206"/>
            <a:ext cx="3948212" cy="83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75520" y="1484784"/>
            <a:ext cx="5506636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zh-TW" i="1" dirty="0">
                <a:solidFill>
                  <a:srgbClr val="FF0000"/>
                </a:solidFill>
              </a:rPr>
              <a:t>      1		 1</a:t>
            </a:r>
          </a:p>
          <a:p>
            <a:pPr lvl="2"/>
            <a:endParaRPr lang="en-US" altLang="zh-TW" i="1" dirty="0">
              <a:solidFill>
                <a:srgbClr val="FF0000"/>
              </a:solidFill>
            </a:endParaRPr>
          </a:p>
          <a:p>
            <a:pPr lvl="1"/>
            <a:endParaRPr lang="en-US" altLang="zh-TW" i="1" dirty="0">
              <a:solidFill>
                <a:srgbClr val="FF0000"/>
              </a:solidFill>
            </a:endParaRPr>
          </a:p>
          <a:p>
            <a:pPr lvl="1"/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1		     n1			    1</a:t>
            </a:r>
          </a:p>
          <a:p>
            <a:pPr lvl="1"/>
            <a:endParaRPr lang="en-US" altLang="zh-TW" i="1" dirty="0">
              <a:solidFill>
                <a:srgbClr val="FF0000"/>
              </a:solidFill>
              <a:sym typeface="Symbol"/>
            </a:endParaRPr>
          </a:p>
          <a:p>
            <a:pPr lvl="1"/>
            <a:endParaRPr lang="en-US" altLang="zh-TW" i="1" dirty="0">
              <a:solidFill>
                <a:srgbClr val="FF0000"/>
              </a:solidFill>
              <a:sym typeface="Symbol"/>
            </a:endParaRPr>
          </a:p>
          <a:p>
            <a:pPr lvl="1"/>
            <a:endParaRPr lang="en-US" altLang="zh-TW" i="1" dirty="0">
              <a:solidFill>
                <a:srgbClr val="FF0000"/>
              </a:solidFill>
              <a:sym typeface="Symbol"/>
            </a:endParaRPr>
          </a:p>
          <a:p>
            <a:pPr lvl="1"/>
            <a:r>
              <a:rPr lang="en-US" altLang="zh-TW" i="1" dirty="0">
                <a:solidFill>
                  <a:srgbClr val="FF0000"/>
                </a:solidFill>
                <a:sym typeface="Symbol"/>
              </a:rPr>
              <a:t>nl</a:t>
            </a:r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1</a:t>
            </a:r>
          </a:p>
          <a:p>
            <a:pPr lvl="1"/>
            <a:endParaRPr lang="en-US" altLang="zh-TW" i="1" baseline="-25000" dirty="0">
              <a:solidFill>
                <a:srgbClr val="FF0000"/>
              </a:solidFill>
              <a:sym typeface="Symbol"/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  <a:sym typeface="Symbol"/>
            </a:endParaRPr>
          </a:p>
          <a:p>
            <a:pPr lvl="1"/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		      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l</a:t>
            </a:r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1            </a:t>
            </a:r>
            <a:r>
              <a:rPr lang="en-US" altLang="zh-TW" i="1" dirty="0" err="1">
                <a:solidFill>
                  <a:srgbClr val="FF0000"/>
                </a:solidFill>
                <a:sym typeface="Symbol"/>
              </a:rPr>
              <a:t>l</a:t>
            </a:r>
            <a:r>
              <a:rPr lang="en-US" altLang="zh-TW" i="1" baseline="-25000" dirty="0" err="1">
                <a:solidFill>
                  <a:srgbClr val="FF0000"/>
                </a:solidFill>
                <a:sym typeface="Symbol"/>
              </a:rPr>
              <a:t>1</a:t>
            </a:r>
            <a:r>
              <a:rPr lang="en-US" altLang="zh-TW" i="1" dirty="0" err="1">
                <a:solidFill>
                  <a:srgbClr val="FF0000"/>
                </a:solidFill>
                <a:sym typeface="Symbol"/>
              </a:rPr>
              <a:t>1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	        1	         1</a:t>
            </a:r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r>
              <a:rPr lang="en-US" altLang="zh-TW" i="1" dirty="0">
                <a:solidFill>
                  <a:srgbClr val="FF0000"/>
                </a:solidFill>
                <a:sym typeface="Symbol"/>
              </a:rPr>
              <a:t>nl</a:t>
            </a:r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1</a:t>
            </a:r>
          </a:p>
          <a:p>
            <a:pPr lvl="1"/>
            <a:endParaRPr lang="en-US" altLang="zh-TW" i="1" baseline="-25000" dirty="0">
              <a:solidFill>
                <a:srgbClr val="FF0000"/>
              </a:solidFill>
              <a:sym typeface="Symbol"/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  <a:sym typeface="Symbol"/>
            </a:endParaRPr>
          </a:p>
          <a:p>
            <a:pPr lvl="1"/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		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    dl</a:t>
            </a:r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1	      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l</a:t>
            </a:r>
            <a:r>
              <a:rPr lang="en-US" altLang="zh-TW" i="1" baseline="-25000" dirty="0">
                <a:solidFill>
                  <a:srgbClr val="FF0000"/>
                </a:solidFill>
                <a:sym typeface="Symbol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1	        1</a:t>
            </a:r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r>
              <a:rPr lang="en-US" altLang="zh-TW" i="1" dirty="0" err="1">
                <a:solidFill>
                  <a:srgbClr val="FF0000"/>
                </a:solidFill>
                <a:sym typeface="Symbol"/>
              </a:rPr>
              <a:t>nd</a:t>
            </a:r>
            <a:r>
              <a:rPr lang="en-US" altLang="zh-TW" i="1" dirty="0">
                <a:solidFill>
                  <a:srgbClr val="FF0000"/>
                </a:solidFill>
                <a:sym typeface="Symbol"/>
              </a:rPr>
              <a:t>		</a:t>
            </a:r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1"/>
            <a:endParaRPr lang="en-US" altLang="zh-TW" i="1" baseline="-25000" dirty="0">
              <a:solidFill>
                <a:srgbClr val="FF0000"/>
              </a:solidFill>
            </a:endParaRPr>
          </a:p>
          <a:p>
            <a:pPr lvl="2"/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755808" y="3587756"/>
            <a:ext cx="576000" cy="2502117"/>
            <a:chOff x="2231808" y="3587755"/>
            <a:chExt cx="576000" cy="2502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橢圓 8"/>
                <p:cNvSpPr/>
                <p:nvPr/>
              </p:nvSpPr>
              <p:spPr>
                <a:xfrm>
                  <a:off x="2231808" y="5513872"/>
                  <a:ext cx="576000" cy="576000"/>
                </a:xfrm>
                <a:prstGeom prst="ellipse">
                  <a:avLst/>
                </a:prstGeom>
                <a:solidFill>
                  <a:srgbClr val="FFC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9" name="橢圓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808" y="5513872"/>
                  <a:ext cx="576000" cy="5760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l="-2000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橢圓 9"/>
                <p:cNvSpPr/>
                <p:nvPr/>
              </p:nvSpPr>
              <p:spPr>
                <a:xfrm>
                  <a:off x="2231808" y="3587755"/>
                  <a:ext cx="576000" cy="576000"/>
                </a:xfrm>
                <a:prstGeom prst="ellipse">
                  <a:avLst/>
                </a:prstGeom>
                <a:solidFill>
                  <a:srgbClr val="FFC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10" name="橢圓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808" y="3587755"/>
                  <a:ext cx="576000" cy="5760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l="-2000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2783632" y="2626502"/>
            <a:ext cx="5401400" cy="3457499"/>
            <a:chOff x="1259632" y="2626501"/>
            <a:chExt cx="5401400" cy="3457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橢圓 10"/>
                <p:cNvSpPr/>
                <p:nvPr/>
              </p:nvSpPr>
              <p:spPr>
                <a:xfrm>
                  <a:off x="1259632" y="5508000"/>
                  <a:ext cx="576000" cy="576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1" name="橢圓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5508000"/>
                  <a:ext cx="576000" cy="5760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橢圓 11"/>
                <p:cNvSpPr/>
                <p:nvPr/>
              </p:nvSpPr>
              <p:spPr>
                <a:xfrm>
                  <a:off x="2250280" y="2626501"/>
                  <a:ext cx="576000" cy="576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" name="橢圓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0280" y="2626501"/>
                  <a:ext cx="576000" cy="5760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橢圓 12"/>
                <p:cNvSpPr/>
                <p:nvPr/>
              </p:nvSpPr>
              <p:spPr>
                <a:xfrm>
                  <a:off x="6085032" y="3573016"/>
                  <a:ext cx="576000" cy="576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3" name="橢圓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032" y="3573016"/>
                  <a:ext cx="576000" cy="5760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3215744" y="1916833"/>
            <a:ext cx="1512104" cy="1705467"/>
            <a:chOff x="1691744" y="1916832"/>
            <a:chExt cx="1512104" cy="1705467"/>
          </a:xfrm>
        </p:grpSpPr>
        <p:cxnSp>
          <p:nvCxnSpPr>
            <p:cNvPr id="14" name="直線箭頭接點 13"/>
            <p:cNvCxnSpPr/>
            <p:nvPr/>
          </p:nvCxnSpPr>
          <p:spPr>
            <a:xfrm flipH="1">
              <a:off x="2411760" y="1916832"/>
              <a:ext cx="79208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/>
            <p:cNvCxnSpPr/>
            <p:nvPr/>
          </p:nvCxnSpPr>
          <p:spPr>
            <a:xfrm flipH="1">
              <a:off x="1691744" y="2204864"/>
              <a:ext cx="215960" cy="41493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/>
            <p:cNvCxnSpPr/>
            <p:nvPr/>
          </p:nvCxnSpPr>
          <p:spPr>
            <a:xfrm>
              <a:off x="1907704" y="3108543"/>
              <a:ext cx="504056" cy="51375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4350281" y="2001671"/>
            <a:ext cx="2537809" cy="1800647"/>
            <a:chOff x="2826280" y="2001670"/>
            <a:chExt cx="2537809" cy="1800647"/>
          </a:xfrm>
        </p:grpSpPr>
        <p:cxnSp>
          <p:nvCxnSpPr>
            <p:cNvPr id="22" name="直線箭頭接點 21"/>
            <p:cNvCxnSpPr/>
            <p:nvPr/>
          </p:nvCxnSpPr>
          <p:spPr>
            <a:xfrm>
              <a:off x="3851920" y="2001670"/>
              <a:ext cx="1368152" cy="70725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/>
            <p:cNvCxnSpPr/>
            <p:nvPr/>
          </p:nvCxnSpPr>
          <p:spPr>
            <a:xfrm flipH="1">
              <a:off x="5364088" y="3207394"/>
              <a:ext cx="1" cy="33638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/>
            <p:cNvCxnSpPr/>
            <p:nvPr/>
          </p:nvCxnSpPr>
          <p:spPr>
            <a:xfrm flipH="1">
              <a:off x="4716016" y="3778899"/>
              <a:ext cx="360040" cy="1014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/>
            <p:cNvCxnSpPr/>
            <p:nvPr/>
          </p:nvCxnSpPr>
          <p:spPr>
            <a:xfrm flipH="1">
              <a:off x="3779912" y="3768758"/>
              <a:ext cx="360040" cy="1014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箭頭接點 33"/>
            <p:cNvCxnSpPr/>
            <p:nvPr/>
          </p:nvCxnSpPr>
          <p:spPr>
            <a:xfrm flipH="1">
              <a:off x="2826280" y="3792176"/>
              <a:ext cx="360040" cy="1014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1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線單箭頭接點 62"/>
          <p:cNvCxnSpPr>
            <a:cxnSpLocks/>
          </p:cNvCxnSpPr>
          <p:nvPr/>
        </p:nvCxnSpPr>
        <p:spPr>
          <a:xfrm>
            <a:off x="2770768" y="3907126"/>
            <a:ext cx="10337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72605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Feedforward Network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62749" y="1601921"/>
            <a:ext cx="441359" cy="877076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25" name="橢圓 24"/>
          <p:cNvSpPr/>
          <p:nvPr/>
        </p:nvSpPr>
        <p:spPr>
          <a:xfrm>
            <a:off x="2184107" y="3549741"/>
            <a:ext cx="720000" cy="72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2032463" y="4654855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9" name="橢圓 28"/>
          <p:cNvSpPr/>
          <p:nvPr/>
        </p:nvSpPr>
        <p:spPr>
          <a:xfrm>
            <a:off x="2032463" y="575996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0" name="橢圓 29"/>
          <p:cNvSpPr/>
          <p:nvPr/>
        </p:nvSpPr>
        <p:spPr>
          <a:xfrm>
            <a:off x="3804544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1" name="橢圓 30"/>
          <p:cNvSpPr/>
          <p:nvPr/>
        </p:nvSpPr>
        <p:spPr>
          <a:xfrm>
            <a:off x="5611726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276349" y="4252189"/>
                <a:ext cx="154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49" y="4252189"/>
                <a:ext cx="1543756" cy="369332"/>
              </a:xfrm>
              <a:prstGeom prst="rect">
                <a:avLst/>
              </a:prstGeom>
              <a:blipFill>
                <a:blip r:embed="rId2"/>
                <a:stretch>
                  <a:fillRect l="-1976" r="-6324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35"/>
          <p:cNvSpPr/>
          <p:nvPr/>
        </p:nvSpPr>
        <p:spPr>
          <a:xfrm>
            <a:off x="7439631" y="3547163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橢圓 36"/>
          <p:cNvSpPr/>
          <p:nvPr/>
        </p:nvSpPr>
        <p:spPr>
          <a:xfrm>
            <a:off x="9267536" y="3547126"/>
            <a:ext cx="1080000" cy="72000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39" name="橢圓 38"/>
          <p:cNvSpPr/>
          <p:nvPr/>
        </p:nvSpPr>
        <p:spPr>
          <a:xfrm>
            <a:off x="5611726" y="4655882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橢圓 39"/>
          <p:cNvSpPr/>
          <p:nvPr/>
        </p:nvSpPr>
        <p:spPr>
          <a:xfrm>
            <a:off x="5611726" y="574634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43" name="直線單箭頭接點 42"/>
          <p:cNvCxnSpPr>
            <a:cxnSpLocks/>
            <a:endCxn id="30" idx="2"/>
          </p:cNvCxnSpPr>
          <p:nvPr/>
        </p:nvCxnSpPr>
        <p:spPr>
          <a:xfrm flipV="1">
            <a:off x="3112464" y="3925415"/>
            <a:ext cx="692081" cy="1071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  <a:endCxn id="30" idx="2"/>
          </p:cNvCxnSpPr>
          <p:nvPr/>
        </p:nvCxnSpPr>
        <p:spPr>
          <a:xfrm flipV="1">
            <a:off x="3112464" y="3925415"/>
            <a:ext cx="692081" cy="224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  <a:stCxn id="30" idx="6"/>
            <a:endCxn id="31" idx="2"/>
          </p:cNvCxnSpPr>
          <p:nvPr/>
        </p:nvCxnSpPr>
        <p:spPr>
          <a:xfrm>
            <a:off x="4884544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  <a:stCxn id="31" idx="6"/>
            <a:endCxn id="36" idx="2"/>
          </p:cNvCxnSpPr>
          <p:nvPr/>
        </p:nvCxnSpPr>
        <p:spPr>
          <a:xfrm flipV="1">
            <a:off x="6691727" y="3907163"/>
            <a:ext cx="747905" cy="18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  <a:stCxn id="39" idx="6"/>
            <a:endCxn id="36" idx="2"/>
          </p:cNvCxnSpPr>
          <p:nvPr/>
        </p:nvCxnSpPr>
        <p:spPr>
          <a:xfrm flipV="1">
            <a:off x="6691727" y="3907164"/>
            <a:ext cx="747905" cy="110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  <a:stCxn id="40" idx="6"/>
            <a:endCxn id="36" idx="2"/>
          </p:cNvCxnSpPr>
          <p:nvPr/>
        </p:nvCxnSpPr>
        <p:spPr>
          <a:xfrm flipV="1">
            <a:off x="6691727" y="3907163"/>
            <a:ext cx="747905" cy="2199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8340068" y="4260952"/>
                <a:ext cx="2425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r>
                        <a:rPr lang="en-US" altLang="zh-TW" sz="2400" i="1">
                          <a:latin typeface="Cambria Math" charset="0"/>
                        </a:rPr>
                        <m:t>𝑠𝑜𝑓𝑡𝑚𝑎𝑥</m:t>
                      </m:r>
                      <m:r>
                        <a:rPr lang="en-US" altLang="zh-TW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8" y="4260952"/>
                <a:ext cx="2425408" cy="369332"/>
              </a:xfrm>
              <a:prstGeom prst="rect">
                <a:avLst/>
              </a:prstGeom>
              <a:blipFill>
                <a:blip r:embed="rId3"/>
                <a:stretch>
                  <a:fillRect l="-2261" r="-376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8519631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254228" y="3020854"/>
                <a:ext cx="2067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28" y="3020854"/>
                <a:ext cx="2067554" cy="369332"/>
              </a:xfrm>
              <a:prstGeom prst="rect">
                <a:avLst/>
              </a:prstGeom>
              <a:blipFill>
                <a:blip r:embed="rId4"/>
                <a:stretch>
                  <a:fillRect l="-1770" r="-590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6779943" y="3050663"/>
                <a:ext cx="2229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43" y="3050663"/>
                <a:ext cx="2229585" cy="369332"/>
              </a:xfrm>
              <a:prstGeom prst="rect">
                <a:avLst/>
              </a:prstGeom>
              <a:blipFill>
                <a:blip r:embed="rId5"/>
                <a:stretch>
                  <a:fillRect l="-1366" r="-273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538112" y="1831182"/>
                <a:ext cx="7374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r>
                        <a:rPr lang="en-US" altLang="zh-TW" sz="2400" i="1">
                          <a:latin typeface="Cambria Math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12" y="1831182"/>
                <a:ext cx="7374312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7776952" y="158546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b</a:t>
            </a:r>
            <a:r>
              <a:rPr lang="en-US" altLang="zh-TW" sz="2000" baseline="30000" dirty="0"/>
              <a:t>1</a:t>
            </a:r>
            <a:endParaRPr lang="zh-TW" altLang="en-US" sz="2000" baseline="30000" dirty="0"/>
          </a:p>
        </p:txBody>
      </p:sp>
      <p:sp>
        <p:nvSpPr>
          <p:cNvPr id="46" name="矩形 45"/>
          <p:cNvSpPr/>
          <p:nvPr/>
        </p:nvSpPr>
        <p:spPr>
          <a:xfrm>
            <a:off x="5955468" y="160761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6856410" y="1583661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357050" y="1779265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5494998" y="1837533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98" y="1837533"/>
                <a:ext cx="30024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8718915" y="1602109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b</a:t>
            </a:r>
            <a:r>
              <a:rPr lang="en-US" altLang="zh-TW" sz="2000" baseline="30000" dirty="0"/>
              <a:t>2</a:t>
            </a:r>
            <a:endParaRPr lang="zh-TW" altLang="en-US" sz="2000" baseline="30000" dirty="0"/>
          </a:p>
        </p:txBody>
      </p:sp>
      <p:sp>
        <p:nvSpPr>
          <p:cNvPr id="55" name="矩形 54"/>
          <p:cNvSpPr/>
          <p:nvPr/>
        </p:nvSpPr>
        <p:spPr>
          <a:xfrm>
            <a:off x="4668213" y="1624261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363726" y="1790853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9638762" y="3183968"/>
                <a:ext cx="41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762" y="3183968"/>
                <a:ext cx="4176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7739187" y="4303302"/>
                <a:ext cx="41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187" y="4303302"/>
                <a:ext cx="4176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2325859" y="3196083"/>
                <a:ext cx="4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859" y="3196083"/>
                <a:ext cx="4158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4082011" y="430424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011" y="4304242"/>
                <a:ext cx="451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176199" y="5308501"/>
                <a:ext cx="886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99" y="5308501"/>
                <a:ext cx="88633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2354949" y="6424320"/>
                <a:ext cx="4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9" y="6424320"/>
                <a:ext cx="41581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910722" y="320552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722" y="320552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5735682" y="5310981"/>
                <a:ext cx="888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82" y="5310981"/>
                <a:ext cx="88819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5910722" y="6424320"/>
                <a:ext cx="41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722" y="6424320"/>
                <a:ext cx="4176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6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/>
      <p:bldP spid="36" grpId="0" animBg="1"/>
      <p:bldP spid="37" grpId="0" animBg="1"/>
      <p:bldP spid="39" grpId="0" animBg="1"/>
      <p:bldP spid="40" grpId="0" animBg="1"/>
      <p:bldP spid="59" grpId="0"/>
      <p:bldP spid="58" grpId="0"/>
      <p:bldP spid="62" grpId="0"/>
      <p:bldP spid="42" grpId="0"/>
      <p:bldP spid="44" grpId="0" animBg="1"/>
      <p:bldP spid="46" grpId="0" animBg="1"/>
      <p:bldP spid="48" grpId="0" animBg="1"/>
      <p:bldP spid="49" grpId="0"/>
      <p:bldP spid="53" grpId="0"/>
      <p:bldP spid="54" grpId="0" animBg="1"/>
      <p:bldP spid="55" grpId="0" animBg="1"/>
      <p:bldP spid="5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直線單箭頭接點 76"/>
          <p:cNvCxnSpPr>
            <a:cxnSpLocks/>
            <a:endCxn id="75" idx="4"/>
          </p:cNvCxnSpPr>
          <p:nvPr/>
        </p:nvCxnSpPr>
        <p:spPr>
          <a:xfrm flipV="1">
            <a:off x="9807536" y="2636913"/>
            <a:ext cx="19098" cy="944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228684"/>
            <a:ext cx="7773338" cy="88182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Loss Function </a:t>
            </a:r>
            <a:br>
              <a:rPr lang="en-US" altLang="zh-TW" dirty="0"/>
            </a:br>
            <a:r>
              <a:rPr lang="en-US" altLang="zh-TW" dirty="0"/>
              <a:t>of Feedforward Network</a:t>
            </a:r>
            <a:endParaRPr lang="zh-TW" altLang="en-US" dirty="0"/>
          </a:p>
        </p:txBody>
      </p: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770768" y="3907126"/>
            <a:ext cx="10337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2184107" y="354974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2032463" y="4654855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6" name="橢圓 45"/>
          <p:cNvSpPr/>
          <p:nvPr/>
        </p:nvSpPr>
        <p:spPr>
          <a:xfrm>
            <a:off x="2032463" y="575996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8" name="橢圓 47"/>
          <p:cNvSpPr/>
          <p:nvPr/>
        </p:nvSpPr>
        <p:spPr>
          <a:xfrm>
            <a:off x="3804544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9" name="橢圓 48"/>
          <p:cNvSpPr/>
          <p:nvPr/>
        </p:nvSpPr>
        <p:spPr>
          <a:xfrm>
            <a:off x="5611726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5262045" y="4259121"/>
                <a:ext cx="154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045" y="4259121"/>
                <a:ext cx="1543756" cy="369332"/>
              </a:xfrm>
              <a:prstGeom prst="rect">
                <a:avLst/>
              </a:prstGeom>
              <a:blipFill>
                <a:blip r:embed="rId2"/>
                <a:stretch>
                  <a:fillRect l="-1581" r="-6719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/>
          <p:cNvSpPr/>
          <p:nvPr/>
        </p:nvSpPr>
        <p:spPr>
          <a:xfrm>
            <a:off x="7439631" y="3547163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橢圓 54"/>
          <p:cNvSpPr/>
          <p:nvPr/>
        </p:nvSpPr>
        <p:spPr>
          <a:xfrm>
            <a:off x="9267536" y="3547126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56" name="橢圓 55"/>
          <p:cNvSpPr/>
          <p:nvPr/>
        </p:nvSpPr>
        <p:spPr>
          <a:xfrm>
            <a:off x="5611726" y="4655882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7" name="橢圓 56"/>
          <p:cNvSpPr/>
          <p:nvPr/>
        </p:nvSpPr>
        <p:spPr>
          <a:xfrm>
            <a:off x="5611726" y="574634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61" name="直線單箭頭接點 60"/>
          <p:cNvCxnSpPr>
            <a:cxnSpLocks/>
            <a:endCxn id="48" idx="2"/>
          </p:cNvCxnSpPr>
          <p:nvPr/>
        </p:nvCxnSpPr>
        <p:spPr>
          <a:xfrm flipV="1">
            <a:off x="3112464" y="3925415"/>
            <a:ext cx="692081" cy="1071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  <a:endCxn id="48" idx="2"/>
          </p:cNvCxnSpPr>
          <p:nvPr/>
        </p:nvCxnSpPr>
        <p:spPr>
          <a:xfrm flipV="1">
            <a:off x="3112464" y="3925415"/>
            <a:ext cx="692081" cy="224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cxnSpLocks/>
            <a:stCxn id="48" idx="6"/>
            <a:endCxn id="49" idx="2"/>
          </p:cNvCxnSpPr>
          <p:nvPr/>
        </p:nvCxnSpPr>
        <p:spPr>
          <a:xfrm>
            <a:off x="4884544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cxnSpLocks/>
            <a:stCxn id="49" idx="6"/>
            <a:endCxn id="54" idx="2"/>
          </p:cNvCxnSpPr>
          <p:nvPr/>
        </p:nvCxnSpPr>
        <p:spPr>
          <a:xfrm flipV="1">
            <a:off x="6691727" y="3907163"/>
            <a:ext cx="747905" cy="18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  <a:stCxn id="56" idx="6"/>
            <a:endCxn id="54" idx="2"/>
          </p:cNvCxnSpPr>
          <p:nvPr/>
        </p:nvCxnSpPr>
        <p:spPr>
          <a:xfrm flipV="1">
            <a:off x="6691727" y="3907164"/>
            <a:ext cx="747905" cy="110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  <a:stCxn id="57" idx="6"/>
            <a:endCxn id="54" idx="2"/>
          </p:cNvCxnSpPr>
          <p:nvPr/>
        </p:nvCxnSpPr>
        <p:spPr>
          <a:xfrm flipV="1">
            <a:off x="6691727" y="3907163"/>
            <a:ext cx="747905" cy="2199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8519631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424726" y="3023107"/>
                <a:ext cx="2067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726" y="3023107"/>
                <a:ext cx="2067554" cy="369332"/>
              </a:xfrm>
              <a:prstGeom prst="rect">
                <a:avLst/>
              </a:prstGeom>
              <a:blipFill>
                <a:blip r:embed="rId3"/>
                <a:stretch>
                  <a:fillRect l="-1770" r="-590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6151727" y="3005100"/>
                <a:ext cx="2229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27" y="3005100"/>
                <a:ext cx="2229585" cy="369332"/>
              </a:xfrm>
              <a:prstGeom prst="rect">
                <a:avLst/>
              </a:prstGeom>
              <a:blipFill>
                <a:blip r:embed="rId4"/>
                <a:stretch>
                  <a:fillRect l="-1366" r="-273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橢圓 73"/>
              <p:cNvSpPr/>
              <p:nvPr/>
            </p:nvSpPr>
            <p:spPr>
              <a:xfrm>
                <a:off x="7439631" y="1916912"/>
                <a:ext cx="1080000" cy="72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4" name="橢圓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31" y="1916912"/>
                <a:ext cx="1080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74"/>
              <p:cNvSpPr/>
              <p:nvPr/>
            </p:nvSpPr>
            <p:spPr>
              <a:xfrm>
                <a:off x="9286634" y="1916912"/>
                <a:ext cx="1080000" cy="720000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5" name="橢圓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634" y="1916912"/>
                <a:ext cx="1080000" cy="72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/>
          <p:cNvCxnSpPr>
            <a:cxnSpLocks/>
          </p:cNvCxnSpPr>
          <p:nvPr/>
        </p:nvCxnSpPr>
        <p:spPr>
          <a:xfrm>
            <a:off x="8519631" y="2276912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491571" y="1283194"/>
                <a:ext cx="2037673" cy="615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charset="0"/>
                        </a:rPr>
                        <m:t>𝐶</m:t>
                      </m:r>
                      <m:r>
                        <a:rPr lang="en-US" altLang="zh-TW" sz="1400" i="1">
                          <a:latin typeface="Cambria Math" charset="0"/>
                        </a:rPr>
                        <m:t>(</m:t>
                      </m:r>
                      <m:r>
                        <a:rPr lang="en-US" altLang="zh-TW" sz="1400" i="1">
                          <a:latin typeface="Cambria Math" charset="0"/>
                        </a:rPr>
                        <m:t>𝑦</m:t>
                      </m:r>
                      <m:r>
                        <a:rPr lang="en-US" altLang="zh-TW" sz="1400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1400" i="1">
                          <a:latin typeface="Cambria Math" charset="0"/>
                        </a:rPr>
                        <m:t>)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71" y="1283194"/>
                <a:ext cx="2037673" cy="615168"/>
              </a:xfrm>
              <a:prstGeom prst="rect">
                <a:avLst/>
              </a:prstGeom>
              <a:blipFill>
                <a:blip r:embed="rId7"/>
                <a:stretch>
                  <a:fillRect t="-115842" r="-27844" b="-1663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263302" y="4360798"/>
                <a:ext cx="2425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r>
                        <a:rPr lang="en-US" altLang="zh-TW" sz="2400" i="1">
                          <a:latin typeface="Cambria Math" charset="0"/>
                        </a:rPr>
                        <m:t>𝑠𝑜𝑓𝑡𝑚𝑎𝑥</m:t>
                      </m:r>
                      <m:r>
                        <a:rPr lang="en-US" altLang="zh-TW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302" y="4360798"/>
                <a:ext cx="2425408" cy="369332"/>
              </a:xfrm>
              <a:prstGeom prst="rect">
                <a:avLst/>
              </a:prstGeom>
              <a:blipFill>
                <a:blip r:embed="rId8"/>
                <a:stretch>
                  <a:fillRect l="-2267" r="-3778"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2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29" grpId="0" animBg="1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1"/>
            <a:ext cx="7778825" cy="645683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Softmax+Cross-entropy</a:t>
            </a:r>
            <a:r>
              <a:rPr lang="en-US" altLang="zh-TW" sz="3200" dirty="0"/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derivative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81445" y="1439433"/>
                <a:ext cx="2570832" cy="7645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charset="0"/>
                        </a:rPr>
                        <m:t>(</m:t>
                      </m:r>
                      <m:r>
                        <a:rPr lang="en-US" altLang="zh-TW" i="1">
                          <a:latin typeface="Cambria Math" charset="0"/>
                        </a:rPr>
                        <m:t>𝑦</m:t>
                      </m:r>
                      <m:r>
                        <a:rPr lang="en-US" altLang="zh-TW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445" y="1439433"/>
                <a:ext cx="2570832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04168" y="1138518"/>
                <a:ext cx="876201" cy="14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68" y="1138518"/>
                <a:ext cx="876201" cy="1415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346325" y="1994472"/>
                <a:ext cx="198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25" y="1994472"/>
                <a:ext cx="198003" cy="307777"/>
              </a:xfrm>
              <a:prstGeom prst="rect">
                <a:avLst/>
              </a:prstGeom>
              <a:blipFill>
                <a:blip r:embed="rId4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635553" y="2023500"/>
            <a:ext cx="264077" cy="278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1" name="直線單箭頭接點 79"/>
          <p:cNvCxnSpPr/>
          <p:nvPr/>
        </p:nvCxnSpPr>
        <p:spPr>
          <a:xfrm>
            <a:off x="5896256" y="2160623"/>
            <a:ext cx="4035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94176" y="2564904"/>
                <a:ext cx="20181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charset="0"/>
                        </a:rPr>
                        <m:t>(</m:t>
                      </m:r>
                      <m:r>
                        <a:rPr lang="en-US" altLang="zh-TW" i="1">
                          <a:latin typeface="Cambria Math" charset="0"/>
                        </a:rPr>
                        <m:t>𝑦</m:t>
                      </m:r>
                      <m:r>
                        <a:rPr lang="en-US" altLang="zh-TW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)</m:t>
                      </m:r>
                      <m:r>
                        <a:rPr lang="en-US" altLang="zh-TW">
                          <a:latin typeface="Cambria Math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176" y="2564904"/>
                <a:ext cx="2018117" cy="369332"/>
              </a:xfrm>
              <a:prstGeom prst="rect">
                <a:avLst/>
              </a:prstGeom>
              <a:blipFill>
                <a:blip r:embed="rId5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346974" y="4217318"/>
                <a:ext cx="3388987" cy="808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𝑙𝑜𝑔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r>
                            <a:rPr lang="en-US" altLang="zh-TW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74" y="4217318"/>
                <a:ext cx="3388987" cy="80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999657" y="5050119"/>
                <a:ext cx="3240360" cy="808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7" y="5050119"/>
                <a:ext cx="3240360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999656" y="5867659"/>
                <a:ext cx="3442224" cy="7188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867659"/>
                <a:ext cx="3442224" cy="718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566058" y="5216535"/>
                <a:ext cx="1504578" cy="122783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8" y="5216535"/>
                <a:ext cx="1504578" cy="1227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351585" y="3353222"/>
                <a:ext cx="4554067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charset="0"/>
                        </a:rPr>
                        <m:t>(</m:t>
                      </m:r>
                      <m:r>
                        <a:rPr lang="en-US" altLang="zh-TW" i="1">
                          <a:latin typeface="Cambria Math" charset="0"/>
                        </a:rPr>
                        <m:t>𝑦</m:t>
                      </m:r>
                      <m:r>
                        <a:rPr lang="en-US" altLang="zh-TW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)</m:t>
                      </m:r>
                      <m:r>
                        <a:rPr lang="en-US" altLang="zh-TW">
                          <a:latin typeface="Cambria Math" charset="0"/>
                        </a:rPr>
                        <m:t>=</m:t>
                      </m:r>
                      <m:r>
                        <a:rPr lang="en-US" altLang="zh-TW" i="1">
                          <a:latin typeface="Cambria Math" charset="0"/>
                        </a:rPr>
                        <m:t>=−</m:t>
                      </m:r>
                      <m:r>
                        <a:rPr lang="en-US" altLang="zh-TW" i="1">
                          <a:latin typeface="Cambria Math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i="1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+</m:t>
                      </m:r>
                      <m:r>
                        <a:rPr lang="en-US" altLang="zh-TW" i="1">
                          <a:latin typeface="Cambria Math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5" y="3353222"/>
                <a:ext cx="4554067" cy="7958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4462993" y="3787957"/>
            <a:ext cx="1799000" cy="607717"/>
            <a:chOff x="4198968" y="3682789"/>
            <a:chExt cx="1799000" cy="607717"/>
          </a:xfrm>
        </p:grpSpPr>
        <p:cxnSp>
          <p:nvCxnSpPr>
            <p:cNvPr id="25" name="直線箭頭接點 24"/>
            <p:cNvCxnSpPr/>
            <p:nvPr/>
          </p:nvCxnSpPr>
          <p:spPr>
            <a:xfrm flipH="1">
              <a:off x="4198968" y="3867455"/>
              <a:ext cx="1799000" cy="257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/>
            <p:cNvCxnSpPr/>
            <p:nvPr/>
          </p:nvCxnSpPr>
          <p:spPr>
            <a:xfrm>
              <a:off x="4991055" y="3682789"/>
              <a:ext cx="12993" cy="607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665792" y="1136644"/>
                <a:ext cx="1291366" cy="1415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charset="0"/>
                        </a:rPr>
                        <m:t>𝑦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.1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92" y="1136644"/>
                <a:ext cx="1291366" cy="1415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圓角矩形圖說文字 51"/>
          <p:cNvSpPr/>
          <p:nvPr/>
        </p:nvSpPr>
        <p:spPr>
          <a:xfrm>
            <a:off x="5307221" y="2610473"/>
            <a:ext cx="3861814" cy="411439"/>
          </a:xfrm>
          <a:prstGeom prst="wedgeRoundRectCallout">
            <a:avLst>
              <a:gd name="adj1" fmla="val -328"/>
              <a:gd name="adj2" fmla="val 20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Assume </a:t>
            </a:r>
            <a:r>
              <a:rPr lang="en-US" altLang="zh-TW" dirty="0" err="1"/>
              <a:t>Softmax</a:t>
            </a:r>
            <a:r>
              <a:rPr lang="en-US" altLang="zh-TW" dirty="0"/>
              <a:t> activation function</a:t>
            </a:r>
            <a:endParaRPr kumimoji="1"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550847" y="-6562"/>
            <a:ext cx="495680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and Cross Entropy Loss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https://deepnotes.io/softmax-crossentropy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4151784" y="2749570"/>
            <a:ext cx="613400" cy="1399511"/>
            <a:chOff x="2627784" y="2671625"/>
            <a:chExt cx="613400" cy="1477455"/>
          </a:xfrm>
        </p:grpSpPr>
        <p:sp>
          <p:nvSpPr>
            <p:cNvPr id="2" name="矩形 1"/>
            <p:cNvSpPr/>
            <p:nvPr/>
          </p:nvSpPr>
          <p:spPr>
            <a:xfrm flipH="1">
              <a:off x="2627784" y="3319990"/>
              <a:ext cx="613400" cy="829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" name="曲線接點 6"/>
            <p:cNvCxnSpPr>
              <a:stCxn id="8" idx="3"/>
              <a:endCxn id="2" idx="0"/>
            </p:cNvCxnSpPr>
            <p:nvPr/>
          </p:nvCxnSpPr>
          <p:spPr>
            <a:xfrm>
              <a:off x="2888292" y="2671625"/>
              <a:ext cx="46192" cy="64836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238129" y="3265240"/>
                <a:ext cx="2962328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𝑀𝑎𝑛𝑢𝑎𝑙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𝑐𝑜𝑚𝑝𝑢𝑡𝑎𝑡𝑖𝑜𝑛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129" y="3265240"/>
                <a:ext cx="2962328" cy="369332"/>
              </a:xfrm>
              <a:prstGeom prst="rect">
                <a:avLst/>
              </a:prstGeom>
              <a:blipFill>
                <a:blip r:embed="rId12"/>
                <a:stretch>
                  <a:fillRect l="-2263" r="-3292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4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/>
      <p:bldP spid="20" grpId="0" animBg="1"/>
      <p:bldP spid="8" grpId="0"/>
      <p:bldP spid="23" grpId="0" animBg="1"/>
      <p:bldP spid="29" grpId="0" animBg="1"/>
      <p:bldP spid="30" grpId="0" animBg="1"/>
      <p:bldP spid="31" grpId="0" animBg="1"/>
      <p:bldP spid="33" grpId="0" animBg="1"/>
      <p:bldP spid="50" grpId="0"/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直線單箭頭接點 76"/>
          <p:cNvCxnSpPr>
            <a:cxnSpLocks/>
          </p:cNvCxnSpPr>
          <p:nvPr/>
        </p:nvCxnSpPr>
        <p:spPr>
          <a:xfrm flipV="1">
            <a:off x="9807536" y="2486818"/>
            <a:ext cx="0" cy="109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6935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Gradient of Cost Function</a:t>
            </a:r>
            <a:endParaRPr lang="zh-TW" altLang="en-US" dirty="0"/>
          </a:p>
        </p:txBody>
      </p: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770768" y="3907126"/>
            <a:ext cx="10337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2184107" y="354974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2032463" y="4654855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(1)</a:t>
            </a:r>
            <a:endParaRPr lang="zh-TW" altLang="en-US" sz="2400" baseline="30000" dirty="0"/>
          </a:p>
        </p:txBody>
      </p:sp>
      <p:sp>
        <p:nvSpPr>
          <p:cNvPr id="48" name="橢圓 47"/>
          <p:cNvSpPr/>
          <p:nvPr/>
        </p:nvSpPr>
        <p:spPr>
          <a:xfrm>
            <a:off x="3804544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(1)</a:t>
            </a:r>
            <a:endParaRPr lang="zh-TW" altLang="en-US" sz="2400" baseline="30000" dirty="0"/>
          </a:p>
        </p:txBody>
      </p:sp>
      <p:sp>
        <p:nvSpPr>
          <p:cNvPr id="49" name="橢圓 48"/>
          <p:cNvSpPr/>
          <p:nvPr/>
        </p:nvSpPr>
        <p:spPr>
          <a:xfrm>
            <a:off x="5611726" y="3565415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(1)</a:t>
            </a:r>
            <a:endParaRPr lang="zh-TW" altLang="en-US" sz="2400" baseline="30000" dirty="0"/>
          </a:p>
        </p:txBody>
      </p:sp>
      <p:sp>
        <p:nvSpPr>
          <p:cNvPr id="54" name="橢圓 53"/>
          <p:cNvSpPr/>
          <p:nvPr/>
        </p:nvSpPr>
        <p:spPr>
          <a:xfrm>
            <a:off x="7439631" y="3547163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(2)</a:t>
            </a:r>
            <a:endParaRPr lang="zh-TW" altLang="en-US" sz="2400" baseline="30000" dirty="0"/>
          </a:p>
        </p:txBody>
      </p:sp>
      <p:sp>
        <p:nvSpPr>
          <p:cNvPr id="55" name="橢圓 54"/>
          <p:cNvSpPr/>
          <p:nvPr/>
        </p:nvSpPr>
        <p:spPr>
          <a:xfrm>
            <a:off x="9267536" y="3547126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56" name="橢圓 55"/>
          <p:cNvSpPr/>
          <p:nvPr/>
        </p:nvSpPr>
        <p:spPr>
          <a:xfrm>
            <a:off x="5611726" y="4655882"/>
            <a:ext cx="108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(2)</a:t>
            </a:r>
            <a:endParaRPr lang="zh-TW" altLang="en-US" sz="2400" baseline="30000" dirty="0"/>
          </a:p>
        </p:txBody>
      </p:sp>
      <p:cxnSp>
        <p:nvCxnSpPr>
          <p:cNvPr id="61" name="直線單箭頭接點 60"/>
          <p:cNvCxnSpPr>
            <a:cxnSpLocks/>
            <a:endCxn id="48" idx="2"/>
          </p:cNvCxnSpPr>
          <p:nvPr/>
        </p:nvCxnSpPr>
        <p:spPr>
          <a:xfrm flipV="1">
            <a:off x="3112464" y="3925415"/>
            <a:ext cx="692081" cy="1071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cxnSpLocks/>
            <a:stCxn id="48" idx="6"/>
            <a:endCxn id="49" idx="2"/>
          </p:cNvCxnSpPr>
          <p:nvPr/>
        </p:nvCxnSpPr>
        <p:spPr>
          <a:xfrm>
            <a:off x="4884544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cxnSpLocks/>
            <a:stCxn id="49" idx="6"/>
            <a:endCxn id="54" idx="2"/>
          </p:cNvCxnSpPr>
          <p:nvPr/>
        </p:nvCxnSpPr>
        <p:spPr>
          <a:xfrm flipV="1">
            <a:off x="6691727" y="3907163"/>
            <a:ext cx="747905" cy="18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  <a:stCxn id="56" idx="6"/>
            <a:endCxn id="54" idx="2"/>
          </p:cNvCxnSpPr>
          <p:nvPr/>
        </p:nvCxnSpPr>
        <p:spPr>
          <a:xfrm flipV="1">
            <a:off x="6691727" y="3907164"/>
            <a:ext cx="747905" cy="110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8519631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橢圓 73"/>
              <p:cNvSpPr/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4" name="橢圓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74"/>
              <p:cNvSpPr/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5" name="橢圓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/>
          <p:cNvCxnSpPr>
            <a:cxnSpLocks/>
          </p:cNvCxnSpPr>
          <p:nvPr/>
        </p:nvCxnSpPr>
        <p:spPr>
          <a:xfrm>
            <a:off x="8519631" y="2117189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/>
          <p:cNvSpPr/>
          <p:nvPr/>
        </p:nvSpPr>
        <p:spPr>
          <a:xfrm>
            <a:off x="2032463" y="575996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(1)</a:t>
            </a:r>
            <a:endParaRPr lang="zh-TW" altLang="en-US" sz="2400" baseline="30000" dirty="0"/>
          </a:p>
        </p:txBody>
      </p:sp>
      <p:sp>
        <p:nvSpPr>
          <p:cNvPr id="34" name="橢圓 33"/>
          <p:cNvSpPr/>
          <p:nvPr/>
        </p:nvSpPr>
        <p:spPr>
          <a:xfrm>
            <a:off x="5611726" y="5746349"/>
            <a:ext cx="108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(2)</a:t>
            </a:r>
            <a:endParaRPr lang="zh-TW" altLang="en-US" sz="2400" baseline="30000" dirty="0"/>
          </a:p>
        </p:txBody>
      </p:sp>
      <p:cxnSp>
        <p:nvCxnSpPr>
          <p:cNvPr id="35" name="直線單箭頭接點 34"/>
          <p:cNvCxnSpPr>
            <a:cxnSpLocks/>
          </p:cNvCxnSpPr>
          <p:nvPr/>
        </p:nvCxnSpPr>
        <p:spPr>
          <a:xfrm flipV="1">
            <a:off x="3112464" y="3925415"/>
            <a:ext cx="692081" cy="224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  <a:stCxn id="34" idx="6"/>
          </p:cNvCxnSpPr>
          <p:nvPr/>
        </p:nvCxnSpPr>
        <p:spPr>
          <a:xfrm flipV="1">
            <a:off x="6691727" y="3907163"/>
            <a:ext cx="747905" cy="2199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986359" y="1609908"/>
            <a:ext cx="538865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To compute the </a:t>
            </a:r>
            <a:r>
              <a:rPr lang="en-US" altLang="zh-TW" sz="2400">
                <a:solidFill>
                  <a:srgbClr val="FF0000"/>
                </a:solidFill>
              </a:rPr>
              <a:t>gradient automatically…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255365" y="2047726"/>
            <a:ext cx="4506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Computing the partial derivative of node v </a:t>
            </a:r>
            <a:r>
              <a:rPr lang="en-US" altLang="zh-TW" sz="2400" dirty="0" err="1"/>
              <a:t>w.r.t</a:t>
            </a:r>
            <a:r>
              <a:rPr lang="en-US" altLang="zh-TW" sz="2400" dirty="0"/>
              <a:t>. u for each edge (</a:t>
            </a:r>
            <a:r>
              <a:rPr lang="en-US" altLang="zh-TW" sz="2400" dirty="0" err="1"/>
              <a:t>u,v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255365" y="2823018"/>
            <a:ext cx="2899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reverse mode</a:t>
            </a:r>
            <a:endParaRPr lang="zh-TW" altLang="en-US" sz="2400" dirty="0"/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H="1">
            <a:off x="9539462" y="2559240"/>
            <a:ext cx="1" cy="84514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</p:cNvCxnSpPr>
          <p:nvPr/>
        </p:nvCxnSpPr>
        <p:spPr>
          <a:xfrm flipH="1" flipV="1">
            <a:off x="8519631" y="3698505"/>
            <a:ext cx="68328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H="1" flipV="1">
            <a:off x="6691726" y="3694862"/>
            <a:ext cx="68328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flipH="1" flipV="1">
            <a:off x="4906493" y="3729779"/>
            <a:ext cx="68328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 flipH="1">
            <a:off x="6721416" y="4129558"/>
            <a:ext cx="411835" cy="4840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flipH="1">
            <a:off x="3046670" y="4220293"/>
            <a:ext cx="398767" cy="4840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flipH="1">
            <a:off x="3511230" y="4461089"/>
            <a:ext cx="332972" cy="109371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 flipH="1">
            <a:off x="7108575" y="4396611"/>
            <a:ext cx="332972" cy="109371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358403" y="2847212"/>
            <a:ext cx="3293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always a scalar</a:t>
            </a:r>
            <a:endParaRPr lang="zh-TW" altLang="en-US" sz="2400" dirty="0"/>
          </a:p>
        </p:txBody>
      </p:sp>
      <p:sp>
        <p:nvSpPr>
          <p:cNvPr id="4" name="箭號: 向右 3"/>
          <p:cNvSpPr/>
          <p:nvPr/>
        </p:nvSpPr>
        <p:spPr>
          <a:xfrm>
            <a:off x="4920255" y="2849529"/>
            <a:ext cx="419493" cy="4430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5110217" y="4396610"/>
                <a:ext cx="752962" cy="5903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217" y="4396610"/>
                <a:ext cx="752962" cy="590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588761" y="4293096"/>
                <a:ext cx="752962" cy="5903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761" y="4293096"/>
                <a:ext cx="752962" cy="590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5164522" y="5486437"/>
                <a:ext cx="639278" cy="5903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522" y="5486437"/>
                <a:ext cx="639278" cy="5903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568290" y="5781614"/>
                <a:ext cx="639278" cy="5903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90" y="5781614"/>
                <a:ext cx="639278" cy="5903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875383" y="5272463"/>
                <a:ext cx="1201483" cy="708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383" y="5272463"/>
                <a:ext cx="1201483" cy="708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9063424" y="4710366"/>
            <a:ext cx="128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9063424" y="6078321"/>
            <a:ext cx="128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  <a:endCxn id="5" idx="1"/>
          </p:cNvCxnSpPr>
          <p:nvPr/>
        </p:nvCxnSpPr>
        <p:spPr>
          <a:xfrm flipV="1">
            <a:off x="8215452" y="4941199"/>
            <a:ext cx="847972" cy="37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  <a:endCxn id="64" idx="1"/>
          </p:cNvCxnSpPr>
          <p:nvPr/>
        </p:nvCxnSpPr>
        <p:spPr>
          <a:xfrm>
            <a:off x="8215452" y="6054967"/>
            <a:ext cx="847972" cy="254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9552385" y="2785320"/>
                <a:ext cx="97308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5" y="2785320"/>
                <a:ext cx="973087" cy="369332"/>
              </a:xfrm>
              <a:prstGeom prst="rect">
                <a:avLst/>
              </a:prstGeom>
              <a:blipFill>
                <a:blip r:embed="rId9"/>
                <a:stretch>
                  <a:fillRect l="-14286" t="-167213" r="-57764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8502103" y="3987620"/>
                <a:ext cx="756937" cy="708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103" y="3987620"/>
                <a:ext cx="756937" cy="708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491571" y="1124744"/>
                <a:ext cx="2037673" cy="615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charset="0"/>
                        </a:rPr>
                        <m:t>𝐶</m:t>
                      </m:r>
                      <m:r>
                        <a:rPr lang="en-US" altLang="zh-TW" sz="1400" i="1">
                          <a:latin typeface="Cambria Math" charset="0"/>
                        </a:rPr>
                        <m:t>(</m:t>
                      </m:r>
                      <m:r>
                        <a:rPr lang="en-US" altLang="zh-TW" sz="1400" i="1">
                          <a:latin typeface="Cambria Math" charset="0"/>
                        </a:rPr>
                        <m:t>𝑦</m:t>
                      </m:r>
                      <m:r>
                        <a:rPr lang="en-US" altLang="zh-TW" sz="1400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1400" i="1">
                          <a:latin typeface="Cambria Math" charset="0"/>
                        </a:rPr>
                        <m:t>)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71" y="1124744"/>
                <a:ext cx="2037673" cy="615168"/>
              </a:xfrm>
              <a:prstGeom prst="rect">
                <a:avLst/>
              </a:prstGeom>
              <a:blipFill>
                <a:blip r:embed="rId11"/>
                <a:stretch>
                  <a:fillRect t="-117000" r="-27844" b="-169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8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/>
      <p:bldP spid="40" grpId="0"/>
      <p:bldP spid="39" grpId="0"/>
      <p:bldP spid="4" grpId="0" animBg="1"/>
      <p:bldP spid="43" grpId="0" animBg="1"/>
      <p:bldP spid="47" grpId="0" animBg="1"/>
      <p:bldP spid="50" grpId="0" animBg="1"/>
      <p:bldP spid="62" grpId="0" animBg="1"/>
      <p:bldP spid="63" grpId="0" animBg="1"/>
      <p:bldP spid="5" grpId="0"/>
      <p:bldP spid="64" grpId="0"/>
      <p:bldP spid="71" grpId="0" animBg="1"/>
      <p:bldP spid="5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681241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Need Matrix Calculus - Jacobian Matrix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633462" y="1850471"/>
                <a:ext cx="2350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800" i="1" dirty="0">
                            <a:latin typeface="Cambria Math" charset="0"/>
                          </a:rPr>
                          <m:t>𝑀</m:t>
                        </m:r>
                      </m:sup>
                    </m:sSup>
                    <m:r>
                      <a:rPr lang="en-US" altLang="zh-TW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TW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</m:sSup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62" y="1850471"/>
                <a:ext cx="2350643" cy="430887"/>
              </a:xfrm>
              <a:prstGeom prst="rect">
                <a:avLst/>
              </a:prstGeom>
              <a:blipFill>
                <a:blip r:embed="rId2"/>
                <a:stretch>
                  <a:fillRect l="-259" t="-25714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907" y="1499793"/>
                <a:ext cx="1474826" cy="946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07" y="1499793"/>
                <a:ext cx="1474826" cy="946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91545" y="2989505"/>
                <a:ext cx="6698627" cy="873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2989505"/>
                <a:ext cx="6698627" cy="873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253681" y="4307458"/>
            <a:ext cx="227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Example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53681" y="5098629"/>
                <a:ext cx="3666965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81" y="5098629"/>
                <a:ext cx="3666965" cy="1140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816080" y="5229201"/>
                <a:ext cx="2862642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5229201"/>
                <a:ext cx="2862642" cy="819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461380" y="3026932"/>
            <a:ext cx="4651441" cy="843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782050" y="3195203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70748" y="411946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右大括弧 12"/>
          <p:cNvSpPr/>
          <p:nvPr/>
        </p:nvSpPr>
        <p:spPr>
          <a:xfrm>
            <a:off x="8504214" y="3026932"/>
            <a:ext cx="171450" cy="873060"/>
          </a:xfrm>
          <a:prstGeom prst="rightBrace">
            <a:avLst>
              <a:gd name="adj1" fmla="val 5189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右大括弧 13"/>
          <p:cNvSpPr/>
          <p:nvPr/>
        </p:nvSpPr>
        <p:spPr>
          <a:xfrm rot="5400000">
            <a:off x="5741089" y="1566233"/>
            <a:ext cx="276203" cy="4976814"/>
          </a:xfrm>
          <a:prstGeom prst="rightBrace">
            <a:avLst>
              <a:gd name="adj1" fmla="val 5189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874059" y="5227981"/>
            <a:ext cx="446893" cy="46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441337" y="5227981"/>
            <a:ext cx="446893" cy="46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032247" y="5227982"/>
            <a:ext cx="468547" cy="46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74059" y="5692844"/>
            <a:ext cx="446893" cy="44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441337" y="5660029"/>
            <a:ext cx="455678" cy="471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1032" y="5660030"/>
            <a:ext cx="459762" cy="44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905072" y="4311384"/>
                <a:ext cx="1431289" cy="430887"/>
              </a:xfrm>
              <a:prstGeom prst="rect">
                <a:avLst/>
              </a:prstGeom>
              <a:solidFill>
                <a:srgbClr val="D5EDFC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72" y="4311384"/>
                <a:ext cx="1431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副標題 4">
            <a:hlinkClick r:id="rId8"/>
          </p:cNvPr>
          <p:cNvSpPr txBox="1">
            <a:spLocks/>
          </p:cNvSpPr>
          <p:nvPr/>
        </p:nvSpPr>
        <p:spPr>
          <a:xfrm>
            <a:off x="2286175" y="1231844"/>
            <a:ext cx="6517482" cy="44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https://explained.ai/matrix-calculus/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箭頭接點 14"/>
          <p:cNvCxnSpPr>
            <a:stCxn id="2" idx="2"/>
          </p:cNvCxnSpPr>
          <p:nvPr/>
        </p:nvCxnSpPr>
        <p:spPr>
          <a:xfrm flipH="1">
            <a:off x="5786503" y="1299760"/>
            <a:ext cx="309498" cy="171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1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3" grpId="0" animBg="1"/>
      <p:bldP spid="4" grpId="0"/>
      <p:bldP spid="12" grpId="0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43967" y="4793855"/>
            <a:ext cx="3411307" cy="2026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 flipV="1">
            <a:off x="9807536" y="2486818"/>
            <a:ext cx="0" cy="109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56485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Gradient of Cost Function - I</a:t>
            </a:r>
            <a:endParaRPr lang="zh-TW" altLang="en-US" dirty="0"/>
          </a:p>
        </p:txBody>
      </p:sp>
      <p:sp>
        <p:nvSpPr>
          <p:cNvPr id="55" name="橢圓 54"/>
          <p:cNvSpPr/>
          <p:nvPr/>
        </p:nvSpPr>
        <p:spPr>
          <a:xfrm>
            <a:off x="9267536" y="3547126"/>
            <a:ext cx="108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橢圓 73"/>
              <p:cNvSpPr/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4" name="橢圓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74"/>
              <p:cNvSpPr/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5" name="橢圓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/>
          <p:cNvCxnSpPr>
            <a:cxnSpLocks/>
          </p:cNvCxnSpPr>
          <p:nvPr/>
        </p:nvCxnSpPr>
        <p:spPr>
          <a:xfrm>
            <a:off x="8519631" y="2117189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 rot="5400000">
            <a:off x="1174917" y="2735963"/>
            <a:ext cx="2997302" cy="50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Last Layer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927568" y="265291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2927568" y="36353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2927568" y="176493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81083" y="1488147"/>
            <a:ext cx="403204" cy="3041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3693508" y="1502812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508" y="1502812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2"/>
          <p:cNvGraphicFramePr>
            <a:graphicFrameLocks noChangeAspect="1"/>
          </p:cNvGraphicFramePr>
          <p:nvPr/>
        </p:nvGraphicFramePr>
        <p:xfrm>
          <a:off x="3706153" y="2362231"/>
          <a:ext cx="3794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153" y="2362231"/>
                        <a:ext cx="379413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/>
          <p:cNvGraphicFramePr>
            <a:graphicFrameLocks noChangeAspect="1"/>
          </p:cNvGraphicFramePr>
          <p:nvPr/>
        </p:nvGraphicFramePr>
        <p:xfrm>
          <a:off x="3714541" y="3338148"/>
          <a:ext cx="3524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3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541" y="3338148"/>
                        <a:ext cx="3524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字方塊 50"/>
          <p:cNvSpPr txBox="1"/>
          <p:nvPr/>
        </p:nvSpPr>
        <p:spPr>
          <a:xfrm rot="5400000">
            <a:off x="3583134" y="399677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4845625" y="1458291"/>
            <a:ext cx="523220" cy="3126593"/>
            <a:chOff x="4281713" y="3284468"/>
            <a:chExt cx="523220" cy="3126593"/>
          </a:xfrm>
        </p:grpSpPr>
        <p:grpSp>
          <p:nvGrpSpPr>
            <p:cNvPr id="57" name="群組 56"/>
            <p:cNvGrpSpPr/>
            <p:nvPr/>
          </p:nvGrpSpPr>
          <p:grpSpPr>
            <a:xfrm>
              <a:off x="4281713" y="3284468"/>
              <a:ext cx="406240" cy="3041824"/>
              <a:chOff x="4759104" y="2505183"/>
              <a:chExt cx="406240" cy="3041824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4762140" y="2505183"/>
                <a:ext cx="403204" cy="30418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2" name="Object 12"/>
              <p:cNvGraphicFramePr>
                <a:graphicFrameLocks noChangeAspect="1"/>
              </p:cNvGraphicFramePr>
              <p:nvPr/>
            </p:nvGraphicFramePr>
            <p:xfrm>
              <a:off x="4775487" y="2523823"/>
              <a:ext cx="352425" cy="461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4" name="方程式" r:id="rId12" imgW="164880" imgH="215640" progId="Equation.3">
                      <p:embed/>
                    </p:oleObj>
                  </mc:Choice>
                  <mc:Fallback>
                    <p:oleObj name="方程式" r:id="rId12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5487" y="2523823"/>
                            <a:ext cx="352425" cy="4619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" name="Object 12"/>
              <p:cNvGraphicFramePr>
                <a:graphicFrameLocks noChangeAspect="1"/>
              </p:cNvGraphicFramePr>
              <p:nvPr/>
            </p:nvGraphicFramePr>
            <p:xfrm>
              <a:off x="4759104" y="3397756"/>
              <a:ext cx="379413" cy="461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5" name="方程式" r:id="rId14" imgW="177480" imgH="215640" progId="Equation.3">
                      <p:embed/>
                    </p:oleObj>
                  </mc:Choice>
                  <mc:Fallback>
                    <p:oleObj name="方程式" r:id="rId14" imgW="1774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9104" y="3397756"/>
                            <a:ext cx="379413" cy="4619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" name="Object 12"/>
              <p:cNvGraphicFramePr>
                <a:graphicFrameLocks noChangeAspect="1"/>
              </p:cNvGraphicFramePr>
              <p:nvPr/>
            </p:nvGraphicFramePr>
            <p:xfrm>
              <a:off x="4809947" y="4388269"/>
              <a:ext cx="352425" cy="490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6" name="方程式" r:id="rId16" imgW="164880" imgH="228600" progId="Equation.3">
                      <p:embed/>
                    </p:oleObj>
                  </mc:Choice>
                  <mc:Fallback>
                    <p:oleObj name="方程式" r:id="rId16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9947" y="4388269"/>
                            <a:ext cx="352425" cy="4905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8" name="文字方塊 57"/>
            <p:cNvSpPr txBox="1"/>
            <p:nvPr/>
          </p:nvSpPr>
          <p:spPr>
            <a:xfrm rot="5400000">
              <a:off x="4158694" y="5764823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59" name="文字方塊 58"/>
            <p:cNvSpPr txBox="1"/>
            <p:nvPr/>
          </p:nvSpPr>
          <p:spPr>
            <a:xfrm rot="5400000">
              <a:off x="4158694" y="469651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p:sp>
        <p:nvSpPr>
          <p:cNvPr id="68" name="文字方塊 67"/>
          <p:cNvSpPr txBox="1"/>
          <p:nvPr/>
        </p:nvSpPr>
        <p:spPr>
          <a:xfrm rot="5400000">
            <a:off x="3583134" y="29113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5317099" y="1916805"/>
                <a:ext cx="1223412" cy="198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99" y="1916805"/>
                <a:ext cx="1223412" cy="19813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6830836" y="3102879"/>
                <a:ext cx="2787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6" y="3102879"/>
                <a:ext cx="278794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6120065" y="3131907"/>
            <a:ext cx="264077" cy="401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0" name="直線單箭頭接點 79"/>
          <p:cNvCxnSpPr/>
          <p:nvPr/>
        </p:nvCxnSpPr>
        <p:spPr>
          <a:xfrm>
            <a:off x="6384142" y="3320132"/>
            <a:ext cx="4035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>
            <a:off x="4191566" y="2979203"/>
            <a:ext cx="548711" cy="468165"/>
            <a:chOff x="3606649" y="3957155"/>
            <a:chExt cx="548711" cy="468165"/>
          </a:xfrm>
        </p:grpSpPr>
        <p:graphicFrame>
          <p:nvGraphicFramePr>
            <p:cNvPr id="82" name="Object 12"/>
            <p:cNvGraphicFramePr>
              <a:graphicFrameLocks noChangeAspect="1"/>
            </p:cNvGraphicFramePr>
            <p:nvPr/>
          </p:nvGraphicFramePr>
          <p:xfrm>
            <a:off x="3719217" y="4045908"/>
            <a:ext cx="325437" cy="379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" name="方程式" r:id="rId20" imgW="152280" imgH="177480" progId="Equation.3">
                    <p:embed/>
                  </p:oleObj>
                </mc:Choice>
                <mc:Fallback>
                  <p:oleObj name="方程式" r:id="rId20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9217" y="4045908"/>
                          <a:ext cx="325437" cy="3794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3" name="直線單箭頭接點 82"/>
            <p:cNvCxnSpPr/>
            <p:nvPr/>
          </p:nvCxnSpPr>
          <p:spPr>
            <a:xfrm>
              <a:off x="3606649" y="3957155"/>
              <a:ext cx="5487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4191566" y="4797402"/>
                <a:ext cx="24867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566" y="4797402"/>
                <a:ext cx="248675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2361770" y="4840471"/>
            <a:ext cx="2262209" cy="412702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Cross Entropy: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7062918" y="5642084"/>
                <a:ext cx="1193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18" y="5642084"/>
                <a:ext cx="1193322" cy="523220"/>
              </a:xfrm>
              <a:prstGeom prst="rect">
                <a:avLst/>
              </a:prstGeom>
              <a:blipFill>
                <a:blip r:embed="rId2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7066193" y="4777460"/>
                <a:ext cx="1193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193" y="4777460"/>
                <a:ext cx="1193322" cy="523220"/>
              </a:xfrm>
              <a:prstGeom prst="rect">
                <a:avLst/>
              </a:prstGeom>
              <a:blipFill>
                <a:blip r:embed="rId2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7049581" y="3736155"/>
                <a:ext cx="1133259" cy="8928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1" y="3736155"/>
                <a:ext cx="1133259" cy="8928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7643080" y="6181700"/>
                <a:ext cx="190930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080" y="6181700"/>
                <a:ext cx="1909305" cy="43088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7633388" y="5217695"/>
                <a:ext cx="2693943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=−1/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88" y="5217695"/>
                <a:ext cx="2693943" cy="4308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541497" y="5474166"/>
                <a:ext cx="897810" cy="8928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497" y="5474166"/>
                <a:ext cx="897810" cy="8928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411148" y="5713810"/>
                <a:ext cx="3199017" cy="43088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48" y="5713810"/>
                <a:ext cx="3199017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  <a:blipFill>
                <a:blip r:embed="rId30"/>
                <a:stretch>
                  <a:fillRect l="-14375" t="-162903" r="-58750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491571" y="1123471"/>
                <a:ext cx="2037673" cy="615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charset="0"/>
                        </a:rPr>
                        <m:t>𝐶</m:t>
                      </m:r>
                      <m:r>
                        <a:rPr lang="en-US" altLang="zh-TW" sz="1400" i="1">
                          <a:latin typeface="Cambria Math" charset="0"/>
                        </a:rPr>
                        <m:t>(</m:t>
                      </m:r>
                      <m:r>
                        <a:rPr lang="en-US" altLang="zh-TW" sz="1400" i="1">
                          <a:latin typeface="Cambria Math" charset="0"/>
                        </a:rPr>
                        <m:t>𝑦</m:t>
                      </m:r>
                      <m:r>
                        <a:rPr lang="en-US" altLang="zh-TW" sz="1400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1400" i="1">
                          <a:latin typeface="Cambria Math" charset="0"/>
                        </a:rPr>
                        <m:t>)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71" y="1123471"/>
                <a:ext cx="2037673" cy="615168"/>
              </a:xfrm>
              <a:prstGeom prst="rect">
                <a:avLst/>
              </a:prstGeom>
              <a:blipFill>
                <a:blip r:embed="rId31"/>
                <a:stretch>
                  <a:fillRect t="-115842" r="-27844" b="-1663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90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38" grpId="0" animBg="1"/>
      <p:bldP spid="51" grpId="0"/>
      <p:bldP spid="68" grpId="0"/>
      <p:bldP spid="72" grpId="0"/>
      <p:bldP spid="73" grpId="0"/>
      <p:bldP spid="79" grpId="0" animBg="1"/>
      <p:bldP spid="84" grpId="0"/>
      <p:bldP spid="85" grpId="0" animBg="1"/>
      <p:bldP spid="87" grpId="0"/>
      <p:bldP spid="88" grpId="0"/>
      <p:bldP spid="90" grpId="0"/>
      <p:bldP spid="91" grpId="0"/>
      <p:bldP spid="92" grpId="0"/>
      <p:bldP spid="43" grpId="0"/>
      <p:bldP spid="3" grpId="0" animBg="1"/>
      <p:bldP spid="4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直線單箭頭接點 76"/>
          <p:cNvCxnSpPr>
            <a:cxnSpLocks/>
          </p:cNvCxnSpPr>
          <p:nvPr/>
        </p:nvCxnSpPr>
        <p:spPr>
          <a:xfrm flipV="1">
            <a:off x="9807536" y="2486818"/>
            <a:ext cx="0" cy="109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69315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Gradient of Cost Function - II</a:t>
            </a:r>
            <a:endParaRPr lang="zh-TW" altLang="en-US" sz="3200" dirty="0"/>
          </a:p>
        </p:txBody>
      </p:sp>
      <p:sp>
        <p:nvSpPr>
          <p:cNvPr id="54" name="橢圓 53"/>
          <p:cNvSpPr/>
          <p:nvPr/>
        </p:nvSpPr>
        <p:spPr>
          <a:xfrm>
            <a:off x="7439631" y="3547163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(2)</a:t>
            </a:r>
            <a:endParaRPr lang="zh-TW" altLang="en-US" sz="2400" baseline="30000" dirty="0"/>
          </a:p>
        </p:txBody>
      </p:sp>
      <p:sp>
        <p:nvSpPr>
          <p:cNvPr id="55" name="橢圓 54"/>
          <p:cNvSpPr/>
          <p:nvPr/>
        </p:nvSpPr>
        <p:spPr>
          <a:xfrm>
            <a:off x="9267536" y="3547126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8339104" y="4067780"/>
                <a:ext cx="1285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𝑠𝑜𝑓𝑡𝑚𝑎𝑥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04" y="4067780"/>
                <a:ext cx="1285288" cy="369332"/>
              </a:xfrm>
              <a:prstGeom prst="rect">
                <a:avLst/>
              </a:prstGeom>
              <a:blipFill>
                <a:blip r:embed="rId2"/>
                <a:stretch>
                  <a:fillRect l="-7583" r="-6635"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8519631" y="392541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橢圓 73"/>
              <p:cNvSpPr/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4" name="橢圓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31" y="1757189"/>
                <a:ext cx="108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74"/>
              <p:cNvSpPr/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5" name="橢圓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634" y="1757189"/>
                <a:ext cx="1080000" cy="720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/>
          <p:cNvCxnSpPr>
            <a:cxnSpLocks/>
          </p:cNvCxnSpPr>
          <p:nvPr/>
        </p:nvCxnSpPr>
        <p:spPr>
          <a:xfrm>
            <a:off x="8519631" y="2117189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548017" y="3134250"/>
                <a:ext cx="756937" cy="7083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017" y="3134250"/>
                <a:ext cx="756937" cy="708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164277" y="3825789"/>
                <a:ext cx="119332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277" y="3825789"/>
                <a:ext cx="1193322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69235" y="3833884"/>
                <a:ext cx="1757019" cy="6042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sz="2400" dirty="0"/>
                  <a:t> =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35" y="3833884"/>
                <a:ext cx="1757019" cy="604268"/>
              </a:xfrm>
              <a:prstGeom prst="rect">
                <a:avLst/>
              </a:prstGeom>
              <a:blipFill>
                <a:blip r:embed="rId7"/>
                <a:stretch>
                  <a:fillRect r="-27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2151146" y="4477086"/>
                <a:ext cx="119332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146" y="4477086"/>
                <a:ext cx="1193322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267838" y="4437112"/>
                <a:ext cx="1757019" cy="6042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sz="2400" dirty="0"/>
                  <a:t> =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838" y="4437112"/>
                <a:ext cx="1757019" cy="604268"/>
              </a:xfrm>
              <a:prstGeom prst="rect">
                <a:avLst/>
              </a:prstGeom>
              <a:blipFill>
                <a:blip r:embed="rId9"/>
                <a:stretch>
                  <a:fillRect r="-312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018283" y="4549121"/>
                <a:ext cx="1398844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3" y="4549121"/>
                <a:ext cx="1398844" cy="369332"/>
              </a:xfrm>
              <a:prstGeom prst="rect">
                <a:avLst/>
              </a:prstGeom>
              <a:blipFill>
                <a:blip r:embed="rId10"/>
                <a:stretch>
                  <a:fillRect l="-4348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下 3"/>
          <p:cNvSpPr/>
          <p:nvPr/>
        </p:nvSpPr>
        <p:spPr>
          <a:xfrm>
            <a:off x="8609399" y="4442361"/>
            <a:ext cx="463190" cy="745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2189921" y="2245488"/>
            <a:ext cx="4537068" cy="708399"/>
            <a:chOff x="611560" y="1548673"/>
            <a:chExt cx="4537068" cy="708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611560" y="1548673"/>
                  <a:ext cx="756937" cy="7083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548673"/>
                  <a:ext cx="756937" cy="7083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字方塊 32"/>
            <p:cNvSpPr txBox="1"/>
            <p:nvPr/>
          </p:nvSpPr>
          <p:spPr>
            <a:xfrm>
              <a:off x="1346105" y="1733451"/>
              <a:ext cx="3802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is a Jacobian matrix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89921" y="3165951"/>
                <a:ext cx="4356200" cy="97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i-th row, j-</a:t>
                </a:r>
                <a:r>
                  <a:rPr lang="en-US" altLang="zh-TW" sz="2400" dirty="0" err="1"/>
                  <a:t>th</a:t>
                </a:r>
                <a:r>
                  <a:rPr lang="en-US" altLang="zh-TW" sz="2400" dirty="0"/>
                  <a:t> column: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21" y="3165951"/>
                <a:ext cx="4356200" cy="973600"/>
              </a:xfrm>
              <a:prstGeom prst="rect">
                <a:avLst/>
              </a:prstGeom>
              <a:blipFill>
                <a:blip r:embed="rId14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  <a:blipFill>
                <a:blip r:embed="rId15"/>
                <a:stretch>
                  <a:fillRect l="-14375" t="-162903" r="-58750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5764245" y="1902224"/>
            <a:ext cx="1438321" cy="1382760"/>
            <a:chOff x="4213296" y="2468802"/>
            <a:chExt cx="1438321" cy="1382760"/>
          </a:xfrm>
        </p:grpSpPr>
        <p:sp>
          <p:nvSpPr>
            <p:cNvPr id="45" name="矩形 44"/>
            <p:cNvSpPr/>
            <p:nvPr/>
          </p:nvSpPr>
          <p:spPr>
            <a:xfrm>
              <a:off x="4213296" y="2468802"/>
              <a:ext cx="1128296" cy="1089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square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5342558" y="2750311"/>
                  <a:ext cx="3090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8" y="2750311"/>
                  <a:ext cx="309059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9608" r="-15686"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/>
                <p:cNvSpPr txBox="1"/>
                <p:nvPr/>
              </p:nvSpPr>
              <p:spPr>
                <a:xfrm>
                  <a:off x="4668041" y="3482230"/>
                  <a:ext cx="3090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041" y="3482230"/>
                  <a:ext cx="309059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9608" r="-15686"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3335809" y="1225750"/>
                <a:ext cx="1828898" cy="99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809" y="1225750"/>
                <a:ext cx="1828898" cy="99245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984474" y="3943305"/>
                <a:ext cx="1028215" cy="3990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474" y="3943305"/>
                <a:ext cx="1028215" cy="399084"/>
              </a:xfrm>
              <a:prstGeom prst="rect">
                <a:avLst/>
              </a:prstGeom>
              <a:blipFill>
                <a:blip r:embed="rId31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847528" y="6093297"/>
            <a:ext cx="495680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and Cross Entropy Loss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https://deepnotes.io/softmax-crossentropy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286894"/>
                  </p:ext>
                </p:extLst>
              </p:nvPr>
            </p:nvGraphicFramePr>
            <p:xfrm>
              <a:off x="6855143" y="5230578"/>
              <a:ext cx="3328976" cy="1341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900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286894"/>
                  </p:ext>
                </p:extLst>
              </p:nvPr>
            </p:nvGraphicFramePr>
            <p:xfrm>
              <a:off x="6855143" y="5230578"/>
              <a:ext cx="3328976" cy="1341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900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667" t="-3636" r="-266000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2453" t="-3636" r="-276415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4382" t="-3636" r="-64607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384956" t="-3636" r="-1770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667" t="-101786" r="-266000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2453" t="-101786" r="-276415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4382" t="-101786" r="-64607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384956" t="-101786" r="-1770" b="-2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667" t="-205455" r="-266000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2453" t="-205455" r="-27641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144382" t="-205455" r="-64607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384956" t="-205455" r="-1770" b="-1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8864014" y="6499142"/>
                <a:ext cx="1084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14" y="6499142"/>
                <a:ext cx="108456" cy="307777"/>
              </a:xfrm>
              <a:prstGeom prst="rect">
                <a:avLst/>
              </a:prstGeom>
              <a:blipFill>
                <a:blip r:embed="rId33"/>
                <a:stretch>
                  <a:fillRect l="-55556" r="-7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8485952" y="5238853"/>
            <a:ext cx="936104" cy="1300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58" name="文字方塊 57"/>
          <p:cNvSpPr txBox="1"/>
          <p:nvPr/>
        </p:nvSpPr>
        <p:spPr>
          <a:xfrm>
            <a:off x="10073192" y="5658471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|</a:t>
            </a:r>
            <a:r>
              <a:rPr lang="en-US" altLang="zh-TW" sz="2000" b="1" dirty="0">
                <a:solidFill>
                  <a:srgbClr val="FF0000"/>
                </a:solidFill>
              </a:rPr>
              <a:t>y</a:t>
            </a:r>
            <a:r>
              <a:rPr lang="en-US" altLang="zh-TW" sz="2000" dirty="0">
                <a:solidFill>
                  <a:srgbClr val="FF0000"/>
                </a:solidFill>
              </a:rPr>
              <a:t>|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423480" y="6453748"/>
            <a:ext cx="127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|</a:t>
            </a:r>
            <a:r>
              <a:rPr lang="en-US" altLang="zh-TW" sz="2000" b="1" dirty="0">
                <a:solidFill>
                  <a:srgbClr val="FF0000"/>
                </a:solidFill>
              </a:rPr>
              <a:t>z</a:t>
            </a:r>
            <a:r>
              <a:rPr lang="en-US" altLang="zh-TW" sz="2000" baseline="30000" dirty="0">
                <a:solidFill>
                  <a:srgbClr val="FF0000"/>
                </a:solidFill>
              </a:rPr>
              <a:t>(2)</a:t>
            </a:r>
            <a:r>
              <a:rPr lang="en-US" altLang="zh-TW" sz="2000" dirty="0">
                <a:solidFill>
                  <a:srgbClr val="FF0000"/>
                </a:solidFill>
              </a:rPr>
              <a:t>|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84988" y="1254684"/>
            <a:ext cx="14718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zh-TW" sz="2400" dirty="0" err="1">
                <a:solidFill>
                  <a:srgbClr val="FF0000"/>
                </a:solidFill>
              </a:rPr>
              <a:t>Softmax</a:t>
            </a:r>
            <a:r>
              <a:rPr kumimoji="1" lang="en-US" altLang="zh-TW" sz="2400" dirty="0">
                <a:solidFill>
                  <a:srgbClr val="FF0000"/>
                </a:solidFill>
              </a:rPr>
              <a:t>: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903630" y="5484770"/>
                <a:ext cx="1012564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400" dirty="0"/>
                  <a:t>=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30" y="5484770"/>
                <a:ext cx="1012564" cy="635367"/>
              </a:xfrm>
              <a:prstGeom prst="rect">
                <a:avLst/>
              </a:prstGeom>
              <a:blipFill>
                <a:blip r:embed="rId34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491571" y="1123471"/>
                <a:ext cx="2037673" cy="615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charset="0"/>
                        </a:rPr>
                        <m:t>𝐶</m:t>
                      </m:r>
                      <m:r>
                        <a:rPr lang="en-US" altLang="zh-TW" sz="1400" i="1">
                          <a:latin typeface="Cambria Math" charset="0"/>
                        </a:rPr>
                        <m:t>(</m:t>
                      </m:r>
                      <m:r>
                        <a:rPr lang="en-US" altLang="zh-TW" sz="1400" i="1">
                          <a:latin typeface="Cambria Math" charset="0"/>
                        </a:rPr>
                        <m:t>𝑦</m:t>
                      </m:r>
                      <m:r>
                        <a:rPr lang="en-US" altLang="zh-TW" sz="1400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1400" i="1">
                          <a:latin typeface="Cambria Math" charset="0"/>
                        </a:rPr>
                        <m:t>)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71" y="1123471"/>
                <a:ext cx="2037673" cy="615168"/>
              </a:xfrm>
              <a:prstGeom prst="rect">
                <a:avLst/>
              </a:prstGeom>
              <a:blipFill>
                <a:blip r:embed="rId35"/>
                <a:stretch>
                  <a:fillRect t="-115842" r="-27844" b="-1663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66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39" grpId="0" animBg="1"/>
      <p:bldP spid="40" grpId="0" animBg="1"/>
      <p:bldP spid="28" grpId="0" animBg="1"/>
      <p:bldP spid="4" grpId="0" animBg="1"/>
      <p:bldP spid="37" grpId="0"/>
      <p:bldP spid="51" grpId="0"/>
      <p:bldP spid="52" grpId="0" animBg="1"/>
      <p:bldP spid="53" grpId="0"/>
      <p:bldP spid="56" grpId="0" animBg="1"/>
      <p:bldP spid="58" grpId="0"/>
      <p:bldP spid="59" grpId="0"/>
      <p:bldP spid="36" grpId="0" animBg="1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1"/>
            <a:ext cx="7778825" cy="64568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Applying chain rule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630827" y="1115849"/>
                <a:ext cx="2570832" cy="7645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charset="0"/>
                        </a:rPr>
                        <m:t>(</m:t>
                      </m:r>
                      <m:r>
                        <a:rPr lang="en-US" altLang="zh-TW" i="1">
                          <a:latin typeface="Cambria Math" charset="0"/>
                        </a:rPr>
                        <m:t>𝑦</m:t>
                      </m:r>
                      <m:r>
                        <a:rPr lang="en-US" altLang="zh-TW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27" y="1115849"/>
                <a:ext cx="2570832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2049571" y="1344391"/>
            <a:ext cx="14638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TW" dirty="0"/>
              <a:t>Chain Rule: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146000" y="4480368"/>
                <a:ext cx="869917" cy="13581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00" y="4480368"/>
                <a:ext cx="869917" cy="1358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7215385" y="5264657"/>
            <a:ext cx="722703" cy="355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表格 6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60208"/>
                  </p:ext>
                </p:extLst>
              </p:nvPr>
            </p:nvGraphicFramePr>
            <p:xfrm>
              <a:off x="3581976" y="4488904"/>
              <a:ext cx="3328976" cy="167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900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7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表格 6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60208"/>
                  </p:ext>
                </p:extLst>
              </p:nvPr>
            </p:nvGraphicFramePr>
            <p:xfrm>
              <a:off x="3581976" y="4488904"/>
              <a:ext cx="3328976" cy="167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900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7" t="-1818" r="-266000" b="-4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2453" t="-1818" r="-276415" b="-4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82" t="-1818" r="-64607" b="-4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4956" t="-1818" r="-1770" b="-4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7" t="-101818" r="-266000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2453" t="-101818" r="-276415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82" t="-101818" r="-64607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4956" t="-101818" r="-1770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7" t="-303636" r="-266000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2453" t="-303636" r="-27641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82" t="-303636" r="-64607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4956" t="-303636" r="-1770" b="-1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288983" y="6181296"/>
                <a:ext cx="73402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983" y="6181296"/>
                <a:ext cx="73402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5212785" y="4495582"/>
            <a:ext cx="936104" cy="1653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842351" y="4503950"/>
                <a:ext cx="1504578" cy="122783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51" y="4503950"/>
                <a:ext cx="1504578" cy="1227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312711" y="4844735"/>
                <a:ext cx="290055" cy="433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11" y="4844735"/>
                <a:ext cx="290055" cy="433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808017" y="4914583"/>
                <a:ext cx="4941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17" y="4914583"/>
                <a:ext cx="49413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76"/>
          <p:cNvCxnSpPr>
            <a:cxnSpLocks/>
          </p:cNvCxnSpPr>
          <p:nvPr/>
        </p:nvCxnSpPr>
        <p:spPr>
          <a:xfrm flipV="1">
            <a:off x="9797295" y="2630834"/>
            <a:ext cx="0" cy="109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7429390" y="3691179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(2)</a:t>
            </a:r>
            <a:endParaRPr lang="zh-TW" altLang="en-US" sz="2400" baseline="30000" dirty="0"/>
          </a:p>
        </p:txBody>
      </p:sp>
      <p:sp>
        <p:nvSpPr>
          <p:cNvPr id="88" name="橢圓 87"/>
          <p:cNvSpPr/>
          <p:nvPr/>
        </p:nvSpPr>
        <p:spPr>
          <a:xfrm>
            <a:off x="9257295" y="3691142"/>
            <a:ext cx="108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8328863" y="4211796"/>
                <a:ext cx="1285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𝑠𝑜𝑓𝑡𝑚𝑎𝑥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863" y="4211796"/>
                <a:ext cx="1285288" cy="369332"/>
              </a:xfrm>
              <a:prstGeom prst="rect">
                <a:avLst/>
              </a:prstGeom>
              <a:blipFill>
                <a:blip r:embed="rId9"/>
                <a:stretch>
                  <a:fillRect l="-7109" r="-7109" b="-3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單箭頭接點 69"/>
          <p:cNvCxnSpPr>
            <a:cxnSpLocks/>
          </p:cNvCxnSpPr>
          <p:nvPr/>
        </p:nvCxnSpPr>
        <p:spPr>
          <a:xfrm>
            <a:off x="8509390" y="4069431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橢圓 90"/>
              <p:cNvSpPr/>
              <p:nvPr/>
            </p:nvSpPr>
            <p:spPr>
              <a:xfrm>
                <a:off x="7429390" y="1901205"/>
                <a:ext cx="1080000" cy="72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91" name="橢圓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90" y="1901205"/>
                <a:ext cx="1080000" cy="720000"/>
              </a:xfrm>
              <a:prstGeom prst="ellipse">
                <a:avLst/>
              </a:prstGeom>
              <a:blipFill>
                <a:blip r:embed="rId10"/>
                <a:stretch>
                  <a:fillRect r="-5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橢圓 91"/>
              <p:cNvSpPr/>
              <p:nvPr/>
            </p:nvSpPr>
            <p:spPr>
              <a:xfrm>
                <a:off x="9276393" y="1901205"/>
                <a:ext cx="1080000" cy="720000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92" name="橢圓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393" y="1901205"/>
                <a:ext cx="1080000" cy="720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單箭頭接點 75"/>
          <p:cNvCxnSpPr>
            <a:cxnSpLocks/>
          </p:cNvCxnSpPr>
          <p:nvPr/>
        </p:nvCxnSpPr>
        <p:spPr>
          <a:xfrm>
            <a:off x="8509390" y="2261205"/>
            <a:ext cx="7271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8537776" y="3278266"/>
                <a:ext cx="756937" cy="7083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776" y="3278266"/>
                <a:ext cx="756937" cy="708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8778767" y="2801883"/>
                <a:ext cx="97308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67" y="2801883"/>
                <a:ext cx="973087" cy="369332"/>
              </a:xfrm>
              <a:prstGeom prst="rect">
                <a:avLst/>
              </a:prstGeom>
              <a:blipFill>
                <a:blip r:embed="rId13"/>
                <a:stretch>
                  <a:fillRect l="-13665" t="-167213" r="-58385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群組 96"/>
          <p:cNvGrpSpPr/>
          <p:nvPr/>
        </p:nvGrpSpPr>
        <p:grpSpPr>
          <a:xfrm>
            <a:off x="3422854" y="1340810"/>
            <a:ext cx="1148462" cy="708399"/>
            <a:chOff x="501867" y="699164"/>
            <a:chExt cx="1148462" cy="708399"/>
          </a:xfrm>
          <a:solidFill>
            <a:schemeClr val="accent1">
              <a:lumMod val="60000"/>
              <a:lumOff val="4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/>
                <p:cNvSpPr txBox="1"/>
                <p:nvPr/>
              </p:nvSpPr>
              <p:spPr>
                <a:xfrm>
                  <a:off x="501867" y="699164"/>
                  <a:ext cx="756938" cy="70839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7" y="699164"/>
                  <a:ext cx="756938" cy="7083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/>
                <p:cNvSpPr txBox="1"/>
                <p:nvPr/>
              </p:nvSpPr>
              <p:spPr>
                <a:xfrm>
                  <a:off x="1283241" y="903878"/>
                  <a:ext cx="367088" cy="43088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241" y="903878"/>
                  <a:ext cx="36708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群組 99"/>
          <p:cNvGrpSpPr/>
          <p:nvPr/>
        </p:nvGrpSpPr>
        <p:grpSpPr>
          <a:xfrm>
            <a:off x="5159897" y="1340768"/>
            <a:ext cx="991619" cy="1146940"/>
            <a:chOff x="2383752" y="1352408"/>
            <a:chExt cx="991619" cy="1146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/>
                <p:cNvSpPr txBox="1"/>
                <p:nvPr/>
              </p:nvSpPr>
              <p:spPr>
                <a:xfrm>
                  <a:off x="2383752" y="1352408"/>
                  <a:ext cx="756938" cy="70839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3752" y="1352408"/>
                  <a:ext cx="756938" cy="7083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/>
                <p:cNvSpPr txBox="1"/>
                <p:nvPr/>
              </p:nvSpPr>
              <p:spPr>
                <a:xfrm>
                  <a:off x="2521098" y="2130016"/>
                  <a:ext cx="8542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oMath>
                    </m:oMathPara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文字方塊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098" y="2130016"/>
                  <a:ext cx="854273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群組 102"/>
          <p:cNvGrpSpPr/>
          <p:nvPr/>
        </p:nvGrpSpPr>
        <p:grpSpPr>
          <a:xfrm>
            <a:off x="4520877" y="1329128"/>
            <a:ext cx="813621" cy="1151666"/>
            <a:chOff x="1744732" y="1340768"/>
            <a:chExt cx="813621" cy="1151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/>
                <p:cNvSpPr txBox="1"/>
                <p:nvPr/>
              </p:nvSpPr>
              <p:spPr>
                <a:xfrm>
                  <a:off x="1835696" y="1340768"/>
                  <a:ext cx="454355" cy="76540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4" name="文字方塊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1340768"/>
                  <a:ext cx="454355" cy="765402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104"/>
                <p:cNvSpPr txBox="1"/>
                <p:nvPr/>
              </p:nvSpPr>
              <p:spPr>
                <a:xfrm>
                  <a:off x="1744732" y="2123102"/>
                  <a:ext cx="8136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oMath>
                    </m:oMathPara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字方塊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732" y="2123102"/>
                  <a:ext cx="813621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9833433" y="2544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433" y="2544250"/>
                <a:ext cx="37702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9816393" y="3398765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93" y="3398765"/>
                <a:ext cx="417678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8101000" y="3397471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000" y="3397471"/>
                <a:ext cx="417678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610800" y="3762909"/>
                <a:ext cx="3083665" cy="5740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i="1">
                                                <a:latin typeface="Cambria Math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i="1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00" y="3762909"/>
                <a:ext cx="3083665" cy="57400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3358068" y="2150223"/>
            <a:ext cx="2888069" cy="1605748"/>
            <a:chOff x="1834067" y="2150223"/>
            <a:chExt cx="2888069" cy="1605748"/>
          </a:xfrm>
        </p:grpSpPr>
        <p:grpSp>
          <p:nvGrpSpPr>
            <p:cNvPr id="53" name="群組 52"/>
            <p:cNvGrpSpPr/>
            <p:nvPr/>
          </p:nvGrpSpPr>
          <p:grpSpPr>
            <a:xfrm>
              <a:off x="1834067" y="2575502"/>
              <a:ext cx="2888069" cy="1180469"/>
              <a:chOff x="5816168" y="3501894"/>
              <a:chExt cx="2888069" cy="1180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/>
                  <p:cNvSpPr txBox="1"/>
                  <p:nvPr/>
                </p:nvSpPr>
                <p:spPr>
                  <a:xfrm>
                    <a:off x="5816168" y="3501894"/>
                    <a:ext cx="899798" cy="41793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charset="0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charset="0"/>
                                      <a:ea typeface="Cambria Math"/>
                                    </a:rPr>
                                    <m:t>(2)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TW" sz="2000" i="1">
                              <a:latin typeface="Cambria Math" charset="0"/>
                            </a:rPr>
                            <m:t>𝐶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54" name="文字方塊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6168" y="3501894"/>
                    <a:ext cx="899798" cy="417935"/>
                  </a:xfrm>
                  <a:prstGeom prst="rect">
                    <a:avLst/>
                  </a:prstGeom>
                  <a:blipFill rotWithShape="0"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5942477" y="4313031"/>
                    <a:ext cx="10717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2477" y="4313031"/>
                    <a:ext cx="1071704" cy="36933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6802680" y="4306585"/>
                    <a:ext cx="122956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/>
                                <m:t> 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2680" y="4306585"/>
                    <a:ext cx="1229567" cy="36933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7890616" y="4308913"/>
                    <a:ext cx="81362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0616" y="4308913"/>
                    <a:ext cx="813621" cy="369332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1941668" y="2150223"/>
                  <a:ext cx="8136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668" y="2150223"/>
                  <a:ext cx="813621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2950692" y="2487240"/>
                  <a:ext cx="1138389" cy="76950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692" y="2487240"/>
                  <a:ext cx="1138389" cy="769506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054938" y="2606827"/>
                  <a:ext cx="661078" cy="42428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938" y="2606827"/>
                  <a:ext cx="661078" cy="424283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2652696" y="2595539"/>
                  <a:ext cx="4071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2696" y="2595539"/>
                  <a:ext cx="407136" cy="369332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/>
              <p:cNvSpPr txBox="1"/>
              <p:nvPr/>
            </p:nvSpPr>
            <p:spPr>
              <a:xfrm>
                <a:off x="1713452" y="6304406"/>
                <a:ext cx="3518453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𝑆𝑎𝑚𝑒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𝑟𝑒𝑠𝑢𝑙𝑡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𝑎𝑠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𝑠𝑙𝑖𝑑𝑒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44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4" name="文字方塊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52" y="6304406"/>
                <a:ext cx="3518453" cy="369332"/>
              </a:xfrm>
              <a:prstGeom prst="rect">
                <a:avLst/>
              </a:prstGeom>
              <a:blipFill>
                <a:blip r:embed="rId5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4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9" grpId="0"/>
      <p:bldP spid="60" grpId="0" animBg="1"/>
      <p:bldP spid="61" grpId="0" animBg="1"/>
      <p:bldP spid="63" grpId="0"/>
      <p:bldP spid="64" grpId="0" animBg="1"/>
      <p:bldP spid="67" grpId="0" animBg="1"/>
      <p:bldP spid="68" grpId="0"/>
      <p:bldP spid="69" grpId="0"/>
      <p:bldP spid="1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XOR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495" y="1987385"/>
            <a:ext cx="5996300" cy="4320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852936"/>
            <a:ext cx="6358100" cy="30439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788" y="2852936"/>
            <a:ext cx="1824052" cy="2575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976320" y="1985819"/>
                <a:ext cx="1713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>
                          <a:hlinkClick r:id="rId5"/>
                        </a:rPr>
                        <m:t>Matrix</m:t>
                      </m:r>
                      <m:r>
                        <m:rPr>
                          <m:nor/>
                        </m:rPr>
                        <a:rPr lang="en-US" altLang="zh-TW">
                          <a:hlinkClick r:id="rId5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hlinkClick r:id="rId5"/>
                        </a:rPr>
                        <m:t>Calculator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1985819"/>
                <a:ext cx="1713611" cy="276999"/>
              </a:xfrm>
              <a:prstGeom prst="rect">
                <a:avLst/>
              </a:prstGeom>
              <a:blipFill>
                <a:blip r:embed="rId6"/>
                <a:stretch>
                  <a:fillRect l="-2128" r="-2482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/>
          <p:cNvGrpSpPr/>
          <p:nvPr/>
        </p:nvGrpSpPr>
        <p:grpSpPr>
          <a:xfrm>
            <a:off x="4871864" y="3356125"/>
            <a:ext cx="4270787" cy="1801067"/>
            <a:chOff x="4871864" y="3356125"/>
            <a:chExt cx="4270787" cy="1801067"/>
          </a:xfrm>
        </p:grpSpPr>
        <p:sp>
          <p:nvSpPr>
            <p:cNvPr id="14" name="橢圓 13"/>
            <p:cNvSpPr/>
            <p:nvPr/>
          </p:nvSpPr>
          <p:spPr>
            <a:xfrm>
              <a:off x="6744072" y="4941168"/>
              <a:ext cx="144016" cy="21602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4871864" y="3356125"/>
              <a:ext cx="144016" cy="21602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8998635" y="4941168"/>
              <a:ext cx="144016" cy="21602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弧形接點 19"/>
            <p:cNvCxnSpPr>
              <a:stCxn id="15" idx="6"/>
              <a:endCxn id="18" idx="1"/>
            </p:cNvCxnSpPr>
            <p:nvPr/>
          </p:nvCxnSpPr>
          <p:spPr>
            <a:xfrm>
              <a:off x="5015880" y="3464137"/>
              <a:ext cx="4003846" cy="1508667"/>
            </a:xfrm>
            <a:prstGeom prst="curved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弧形接點 21"/>
            <p:cNvCxnSpPr>
              <a:stCxn id="14" idx="7"/>
              <a:endCxn id="18" idx="1"/>
            </p:cNvCxnSpPr>
            <p:nvPr/>
          </p:nvCxnSpPr>
          <p:spPr>
            <a:xfrm rot="5400000" flipH="1" flipV="1">
              <a:off x="7943361" y="3896440"/>
              <a:ext cx="12700" cy="2152729"/>
            </a:xfrm>
            <a:prstGeom prst="curvedConnector3">
              <a:avLst>
                <a:gd name="adj1" fmla="val 2049102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>
            <a:off x="4871864" y="4941168"/>
            <a:ext cx="3382007" cy="216024"/>
            <a:chOff x="4871864" y="4941168"/>
            <a:chExt cx="3382007" cy="216024"/>
          </a:xfrm>
        </p:grpSpPr>
        <p:sp>
          <p:nvSpPr>
            <p:cNvPr id="13" name="橢圓 12"/>
            <p:cNvSpPr/>
            <p:nvPr/>
          </p:nvSpPr>
          <p:spPr>
            <a:xfrm>
              <a:off x="4871864" y="4941168"/>
              <a:ext cx="14401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8109855" y="4941168"/>
              <a:ext cx="14401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弧形接點 24"/>
            <p:cNvCxnSpPr>
              <a:stCxn id="13" idx="5"/>
              <a:endCxn id="16" idx="4"/>
            </p:cNvCxnSpPr>
            <p:nvPr/>
          </p:nvCxnSpPr>
          <p:spPr>
            <a:xfrm rot="16200000" flipH="1">
              <a:off x="6572508" y="3547837"/>
              <a:ext cx="31636" cy="3187074"/>
            </a:xfrm>
            <a:prstGeom prst="curvedConnector3">
              <a:avLst>
                <a:gd name="adj1" fmla="val 822595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744072" y="3356125"/>
            <a:ext cx="3302848" cy="216891"/>
            <a:chOff x="6744072" y="3356125"/>
            <a:chExt cx="3302848" cy="216891"/>
          </a:xfrm>
        </p:grpSpPr>
        <p:sp>
          <p:nvSpPr>
            <p:cNvPr id="12" name="橢圓 11"/>
            <p:cNvSpPr/>
            <p:nvPr/>
          </p:nvSpPr>
          <p:spPr>
            <a:xfrm>
              <a:off x="6744072" y="3356992"/>
              <a:ext cx="14401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9902904" y="3356125"/>
              <a:ext cx="14401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弧形接點 27"/>
            <p:cNvCxnSpPr>
              <a:stCxn id="12" idx="7"/>
              <a:endCxn id="17" idx="1"/>
            </p:cNvCxnSpPr>
            <p:nvPr/>
          </p:nvCxnSpPr>
          <p:spPr>
            <a:xfrm rot="5400000" flipH="1" flipV="1">
              <a:off x="8395063" y="1859696"/>
              <a:ext cx="867" cy="3056998"/>
            </a:xfrm>
            <a:prstGeom prst="curvedConnector3">
              <a:avLst>
                <a:gd name="adj1" fmla="val 30115686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4553460" y="1156720"/>
            <a:ext cx="2869055" cy="870548"/>
            <a:chOff x="4553460" y="1156720"/>
            <a:chExt cx="2869055" cy="870548"/>
          </a:xfrm>
        </p:grpSpPr>
        <p:sp>
          <p:nvSpPr>
            <p:cNvPr id="36" name="右大括弧 35"/>
            <p:cNvSpPr/>
            <p:nvPr/>
          </p:nvSpPr>
          <p:spPr>
            <a:xfrm rot="16200000">
              <a:off x="5751295" y="674451"/>
              <a:ext cx="473386" cy="2232248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53460" y="1156720"/>
              <a:ext cx="2869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Rectified Activation Function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6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14" y="2745168"/>
            <a:ext cx="3380718" cy="251329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3600" y="609601"/>
            <a:ext cx="7778825" cy="645683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Softmax+</a:t>
            </a:r>
            <a:r>
              <a:rPr lang="en-US" altLang="zh-TW" sz="3200" dirty="0" err="1">
                <a:solidFill>
                  <a:srgbClr val="FF0000"/>
                </a:solidFill>
              </a:rPr>
              <a:t>Cross</a:t>
            </a:r>
            <a:r>
              <a:rPr lang="en-US" altLang="zh-TW" sz="3200" dirty="0">
                <a:solidFill>
                  <a:srgbClr val="FF0000"/>
                </a:solidFill>
              </a:rPr>
              <a:t> entropy loss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20749" y="1376772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Cross-entropy </a:t>
            </a:r>
          </a:p>
          <a:p>
            <a:r>
              <a:rPr lang="en-US" altLang="zh-TW" sz="2800" dirty="0" err="1"/>
              <a:t>Softmax</a:t>
            </a:r>
            <a:endParaRPr lang="en-US" altLang="zh-TW" sz="2800" i="1" dirty="0">
              <a:latin typeface="Cambria Math"/>
            </a:endParaRPr>
          </a:p>
          <a:p>
            <a:pPr lvl="3"/>
            <a:endParaRPr lang="en-US" altLang="zh-TW" sz="2000" i="1" dirty="0">
              <a:latin typeface="Cambria Math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44" y="2049839"/>
            <a:ext cx="3314700" cy="609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44" y="1376772"/>
            <a:ext cx="2616200" cy="5588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443" y="5517516"/>
            <a:ext cx="4991100" cy="11176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44" y="2749878"/>
            <a:ext cx="5681549" cy="2508587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1972291" y="2773706"/>
            <a:ext cx="2676960" cy="1631176"/>
            <a:chOff x="448291" y="2773706"/>
            <a:chExt cx="2676960" cy="1631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2123231" y="2773706"/>
                  <a:ext cx="1002020" cy="824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>
                            <a:latin typeface="Cambria Math" charset="0"/>
                          </a:rPr>
                          <m:t>y</m:t>
                        </m:r>
                        <m:r>
                          <a:rPr kumimoji="1" lang="en-US" altLang="zh-TW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231" y="2773706"/>
                  <a:ext cx="1002020" cy="82490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/>
            <p:cNvSpPr/>
            <p:nvPr/>
          </p:nvSpPr>
          <p:spPr>
            <a:xfrm>
              <a:off x="467544" y="2951592"/>
              <a:ext cx="1917513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TW" dirty="0"/>
                <a:t>1-hot encoding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448291" y="3579976"/>
                  <a:ext cx="1022844" cy="82490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>
                            <a:latin typeface="Cambria Math" charset="0"/>
                          </a:rPr>
                          <m:t>p</m:t>
                        </m:r>
                        <m:r>
                          <a:rPr kumimoji="1" lang="en-US" altLang="zh-TW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91" y="3579976"/>
                  <a:ext cx="1022844" cy="82490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973025" y="4467145"/>
                <a:ext cx="1325811" cy="82490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q</m:t>
                      </m:r>
                      <m:r>
                        <a:rPr kumimoji="1" lang="en-US" altLang="zh-TW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.23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0.63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25" y="4467145"/>
                <a:ext cx="1325811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圓角矩形 34"/>
          <p:cNvSpPr/>
          <p:nvPr/>
        </p:nvSpPr>
        <p:spPr>
          <a:xfrm>
            <a:off x="5807968" y="2749878"/>
            <a:ext cx="648072" cy="39109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6934873" y="2745168"/>
            <a:ext cx="1249359" cy="39109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496511" y="5517516"/>
                <a:ext cx="10964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11" y="5517516"/>
                <a:ext cx="1096454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圓角矩形 39"/>
          <p:cNvSpPr/>
          <p:nvPr/>
        </p:nvSpPr>
        <p:spPr>
          <a:xfrm>
            <a:off x="5362380" y="2722946"/>
            <a:ext cx="648072" cy="39109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z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6441939" y="2722945"/>
            <a:ext cx="648072" cy="39109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8743098" y="2722944"/>
            <a:ext cx="648072" cy="39109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Loss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2767" y="27384"/>
            <a:ext cx="495680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and Cross Entropy Loss</a:t>
            </a:r>
          </a:p>
          <a:p>
            <a:r>
              <a:rPr lang="zh-TW" altLang="en-US" dirty="0">
                <a:solidFill>
                  <a:srgbClr val="0070C0"/>
                </a:solidFill>
                <a:hlinkClick r:id="rId11"/>
              </a:rPr>
              <a:t>https://deepnotes.io/softmax-crossentropy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9" grpId="0"/>
      <p:bldP spid="40" grpId="0"/>
      <p:bldP spid="41" grpId="0"/>
      <p:bldP spid="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847529" y="930592"/>
            <a:ext cx="8259173" cy="4560487"/>
            <a:chOff x="583461" y="815395"/>
            <a:chExt cx="8259173" cy="4560487"/>
          </a:xfrm>
        </p:grpSpPr>
        <p:cxnSp>
          <p:nvCxnSpPr>
            <p:cNvPr id="33" name="直線單箭頭接點 32"/>
            <p:cNvCxnSpPr>
              <a:cxnSpLocks/>
            </p:cNvCxnSpPr>
            <p:nvPr/>
          </p:nvCxnSpPr>
          <p:spPr>
            <a:xfrm flipV="1">
              <a:off x="8283536" y="2486817"/>
              <a:ext cx="0" cy="1094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橢圓 33"/>
            <p:cNvSpPr/>
            <p:nvPr/>
          </p:nvSpPr>
          <p:spPr>
            <a:xfrm>
              <a:off x="4087726" y="3565415"/>
              <a:ext cx="108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(1)</a:t>
              </a:r>
              <a:endParaRPr lang="zh-TW" altLang="en-US" sz="2400" baseline="300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5915631" y="3547163"/>
              <a:ext cx="108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Z</a:t>
              </a:r>
              <a:r>
                <a:rPr lang="en-US" altLang="zh-TW" sz="2400" baseline="30000" dirty="0"/>
                <a:t>(2)</a:t>
              </a:r>
              <a:endParaRPr lang="zh-TW" altLang="en-US" sz="2400" baseline="300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43536" y="3547126"/>
              <a:ext cx="108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y</a:t>
              </a:r>
              <a:endParaRPr lang="zh-TW" altLang="en-US" sz="2400" baseline="300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4087726" y="4655882"/>
              <a:ext cx="108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(2)</a:t>
              </a:r>
              <a:endParaRPr lang="zh-TW" altLang="en-US" sz="2400" baseline="30000" dirty="0"/>
            </a:p>
          </p:txBody>
        </p:sp>
        <p:cxnSp>
          <p:nvCxnSpPr>
            <p:cNvPr id="38" name="直線單箭頭接點 37"/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5167726" y="3907163"/>
              <a:ext cx="747905" cy="18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cxnSpLocks/>
              <a:stCxn id="37" idx="6"/>
              <a:endCxn id="35" idx="2"/>
            </p:cNvCxnSpPr>
            <p:nvPr/>
          </p:nvCxnSpPr>
          <p:spPr>
            <a:xfrm flipV="1">
              <a:off x="5167726" y="3907163"/>
              <a:ext cx="747905" cy="1108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cxnSpLocks/>
            </p:cNvCxnSpPr>
            <p:nvPr/>
          </p:nvCxnSpPr>
          <p:spPr>
            <a:xfrm>
              <a:off x="6995631" y="3925415"/>
              <a:ext cx="7271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橢圓 40"/>
                <p:cNvSpPr/>
                <p:nvPr/>
              </p:nvSpPr>
              <p:spPr>
                <a:xfrm>
                  <a:off x="5915631" y="1757189"/>
                  <a:ext cx="1080000" cy="720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631" y="1757189"/>
                  <a:ext cx="108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 r="-5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/>
                <p:cNvSpPr/>
                <p:nvPr/>
              </p:nvSpPr>
              <p:spPr>
                <a:xfrm>
                  <a:off x="7762634" y="1757189"/>
                  <a:ext cx="1080000" cy="720000"/>
                </a:xfrm>
                <a:prstGeom prst="ellipse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634" y="1757189"/>
                  <a:ext cx="108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/>
            <p:cNvCxnSpPr>
              <a:cxnSpLocks/>
            </p:cNvCxnSpPr>
            <p:nvPr/>
          </p:nvCxnSpPr>
          <p:spPr>
            <a:xfrm>
              <a:off x="6995631" y="2117189"/>
              <a:ext cx="7271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583461" y="815395"/>
                  <a:ext cx="2124941" cy="3846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461" y="815395"/>
                  <a:ext cx="2124941" cy="38465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0" t="-4762" r="-2006" b="-79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/>
                <p:cNvSpPr txBox="1"/>
                <p:nvPr/>
              </p:nvSpPr>
              <p:spPr>
                <a:xfrm>
                  <a:off x="7024016" y="3134249"/>
                  <a:ext cx="756938" cy="70839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016" y="3134249"/>
                  <a:ext cx="756938" cy="7083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403214" y="4448791"/>
                  <a:ext cx="1016560" cy="63639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000" i="1"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214" y="4448791"/>
                  <a:ext cx="1016560" cy="63639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6732240" y="4067780"/>
                  <a:ext cx="128528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charset="0"/>
                          </a:rPr>
                          <m:t>𝑠𝑜𝑓𝑡𝑚𝑎𝑥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40" y="4067780"/>
                  <a:ext cx="128528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09" r="-7109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5192381" y="3540447"/>
                  <a:ext cx="603755" cy="32060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381" y="3540447"/>
                  <a:ext cx="603755" cy="32060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7921" t="-3704" r="-6931" b="-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524955"/>
              </p:ext>
            </p:extLst>
          </p:nvPr>
        </p:nvGraphicFramePr>
        <p:xfrm>
          <a:off x="4135196" y="313456"/>
          <a:ext cx="3466625" cy="181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方程式" r:id="rId13" imgW="2374560" imgH="1244520" progId="Equation.3">
                  <p:embed/>
                </p:oleObj>
              </mc:Choice>
              <mc:Fallback>
                <p:oleObj name="方程式" r:id="rId13" imgW="237456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196" y="313456"/>
                        <a:ext cx="3466625" cy="1816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2097893" y="5381099"/>
                <a:ext cx="1193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893" y="5381099"/>
                <a:ext cx="1193322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2071276" y="4446023"/>
                <a:ext cx="1193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6" y="4446023"/>
                <a:ext cx="1193322" cy="523220"/>
              </a:xfrm>
              <a:prstGeom prst="rect">
                <a:avLst/>
              </a:prstGeom>
              <a:blipFill>
                <a:blip r:embed="rId1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3074499" y="4248435"/>
                <a:ext cx="1473993" cy="10452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499" y="4248435"/>
                <a:ext cx="1473993" cy="1045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133299" y="5226345"/>
                <a:ext cx="1811650" cy="10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99" y="5226345"/>
                <a:ext cx="1811650" cy="10034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1896355" y="2755691"/>
                <a:ext cx="3180685" cy="97821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0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55" y="2755691"/>
                <a:ext cx="3180685" cy="9782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807969" y="5299891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KxM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64544" y="4152892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808108" y="3318825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08" y="2657867"/>
                <a:ext cx="973087" cy="369332"/>
              </a:xfrm>
              <a:prstGeom prst="rect">
                <a:avLst/>
              </a:prstGeom>
              <a:blipFill>
                <a:blip r:embed="rId20"/>
                <a:stretch>
                  <a:fillRect l="-14375" t="-162903" r="-58750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684170" y="6104866"/>
                <a:ext cx="46981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(considering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400" dirty="0"/>
                  <a:t> as a </a:t>
                </a:r>
                <a:r>
                  <a:rPr lang="en-US" altLang="zh-TW" sz="2400" dirty="0">
                    <a:solidFill>
                      <a:schemeClr val="accent6">
                        <a:lumMod val="75000"/>
                      </a:schemeClr>
                    </a:solidFill>
                  </a:rPr>
                  <a:t>tensor </a:t>
                </a:r>
                <a:r>
                  <a:rPr lang="en-US" altLang="zh-TW" sz="2400" dirty="0"/>
                  <a:t>makes thing easier)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70" y="6104866"/>
                <a:ext cx="4698106" cy="830997"/>
              </a:xfrm>
              <a:prstGeom prst="rect">
                <a:avLst/>
              </a:prstGeom>
              <a:blipFill>
                <a:blip r:embed="rId21"/>
                <a:stretch>
                  <a:fillRect l="-1946" t="-68613" b="-620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913752" y="1561783"/>
                <a:ext cx="2181623" cy="8654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752" y="1561783"/>
                <a:ext cx="2181623" cy="8654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7454934" y="4623200"/>
            <a:ext cx="1961566" cy="1398088"/>
            <a:chOff x="6246867" y="4630980"/>
            <a:chExt cx="1961566" cy="1398088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40559" y="4630980"/>
              <a:ext cx="1326849" cy="1245376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 flipH="1">
              <a:off x="6246867" y="5316289"/>
              <a:ext cx="3531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>
                  <a:solidFill>
                    <a:srgbClr val="FF0000"/>
                  </a:solidFill>
                </a:rPr>
                <a:t>K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9068762">
              <a:off x="7413022" y="5567403"/>
              <a:ext cx="7954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err="1">
                  <a:solidFill>
                    <a:srgbClr val="FF0000"/>
                  </a:solidFill>
                </a:rPr>
                <a:t>KxM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平行四邊形 6"/>
          <p:cNvSpPr/>
          <p:nvPr/>
        </p:nvSpPr>
        <p:spPr>
          <a:xfrm>
            <a:off x="7879365" y="4645450"/>
            <a:ext cx="1269931" cy="371917"/>
          </a:xfrm>
          <a:prstGeom prst="parallelogram">
            <a:avLst>
              <a:gd name="adj" fmla="val 102804"/>
            </a:avLst>
          </a:prstGeom>
          <a:solidFill>
            <a:srgbClr val="D5EDFC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061672" y="965891"/>
                <a:ext cx="2570832" cy="7645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  <m:r>
                        <a:rPr lang="en-US" altLang="zh-TW" i="1">
                          <a:latin typeface="Cambria Math" charset="0"/>
                        </a:rPr>
                        <m:t>(</m:t>
                      </m:r>
                      <m:r>
                        <a:rPr lang="en-US" altLang="zh-TW" i="1">
                          <a:latin typeface="Cambria Math" charset="0"/>
                        </a:rPr>
                        <m:t>𝑦</m:t>
                      </m:r>
                      <m:r>
                        <a:rPr lang="en-US" altLang="zh-TW" i="1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672" y="965891"/>
                <a:ext cx="2570832" cy="7645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351794" y="3068960"/>
                <a:ext cx="4561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794" y="3068960"/>
                <a:ext cx="456175" cy="369332"/>
              </a:xfrm>
              <a:prstGeom prst="rect">
                <a:avLst/>
              </a:prstGeom>
              <a:blipFill>
                <a:blip r:embed="rId2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/>
          <p:cNvSpPr/>
          <p:nvPr/>
        </p:nvSpPr>
        <p:spPr>
          <a:xfrm>
            <a:off x="2992790" y="3066445"/>
            <a:ext cx="1807067" cy="41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8" name="直線箭頭接點 7"/>
          <p:cNvCxnSpPr>
            <a:stCxn id="56" idx="1"/>
            <a:endCxn id="58" idx="3"/>
          </p:cNvCxnSpPr>
          <p:nvPr/>
        </p:nvCxnSpPr>
        <p:spPr>
          <a:xfrm flipH="1">
            <a:off x="4799857" y="3253626"/>
            <a:ext cx="551937" cy="17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589892" y="3688819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KxM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8" grpId="0"/>
      <p:bldP spid="69" grpId="0" animBg="1"/>
      <p:bldP spid="18" grpId="0"/>
      <p:bldP spid="80" grpId="0"/>
      <p:bldP spid="81" grpId="0"/>
      <p:bldP spid="49" grpId="0" animBg="1"/>
      <p:bldP spid="7" grpId="0" animBg="1"/>
      <p:bldP spid="55" grpId="0" animBg="1"/>
      <p:bldP spid="56" grpId="0"/>
      <p:bldP spid="5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866266"/>
          </a:xfrm>
        </p:spPr>
        <p:txBody>
          <a:bodyPr/>
          <a:lstStyle/>
          <a:p>
            <a:r>
              <a:rPr kumimoji="1" lang="en-US" altLang="zh-TW" dirty="0"/>
              <a:t>Chain Rule of Calculus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23794" y="4307044"/>
            <a:ext cx="573161" cy="365125"/>
          </a:xfrm>
        </p:spPr>
        <p:txBody>
          <a:bodyPr/>
          <a:lstStyle/>
          <a:p>
            <a:fld id="{4678DD2E-B64B-438D-8A22-7BD9216BC983}" type="slidenum">
              <a:rPr lang="zh-TW" altLang="en-US" smtClean="0"/>
              <a:t>62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196697" y="3227477"/>
                <a:ext cx="454355" cy="76540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97" y="3227477"/>
                <a:ext cx="454355" cy="765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758209" y="3212473"/>
                <a:ext cx="756938" cy="7083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09" y="3212473"/>
                <a:ext cx="756938" cy="708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/>
          <p:cNvGrpSpPr/>
          <p:nvPr/>
        </p:nvGrpSpPr>
        <p:grpSpPr>
          <a:xfrm>
            <a:off x="1908760" y="3260179"/>
            <a:ext cx="1306192" cy="708399"/>
            <a:chOff x="157502" y="692375"/>
            <a:chExt cx="1306192" cy="708399"/>
          </a:xfrm>
          <a:solidFill>
            <a:schemeClr val="accent1">
              <a:lumMod val="60000"/>
              <a:lumOff val="4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157502" y="692375"/>
                  <a:ext cx="903901" cy="708399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02" y="692375"/>
                  <a:ext cx="903901" cy="7083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96606" y="849012"/>
                  <a:ext cx="36708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606" y="849012"/>
                  <a:ext cx="36708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618574" y="3200792"/>
                <a:ext cx="980403" cy="76373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74" y="3200792"/>
                <a:ext cx="980403" cy="763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699017" y="3977287"/>
                <a:ext cx="147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×(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17" y="3977287"/>
                <a:ext cx="147649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群組 61"/>
          <p:cNvGrpSpPr/>
          <p:nvPr/>
        </p:nvGrpSpPr>
        <p:grpSpPr>
          <a:xfrm>
            <a:off x="2209332" y="1467441"/>
            <a:ext cx="2808312" cy="653597"/>
            <a:chOff x="5580121" y="1448119"/>
            <a:chExt cx="2808312" cy="653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6633634" y="1448119"/>
                  <a:ext cx="4176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634" y="1448119"/>
                  <a:ext cx="417678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7381784" y="1448119"/>
                  <a:ext cx="4176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1784" y="1448119"/>
                  <a:ext cx="417678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8011407" y="144811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407" y="1448119"/>
                  <a:ext cx="377026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5649424" y="1732384"/>
                  <a:ext cx="26930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424" y="1732384"/>
                  <a:ext cx="2693045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1357" t="-4918" r="-1357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5580121" y="1449990"/>
                  <a:ext cx="8881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21" y="1449990"/>
                  <a:ext cx="888192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群組 62"/>
          <p:cNvGrpSpPr/>
          <p:nvPr/>
        </p:nvGrpSpPr>
        <p:grpSpPr>
          <a:xfrm>
            <a:off x="2567848" y="2111555"/>
            <a:ext cx="2291153" cy="740411"/>
            <a:chOff x="5938636" y="2123373"/>
            <a:chExt cx="2291153" cy="7404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5938636" y="2123373"/>
                  <a:ext cx="937629" cy="7287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636" y="2123373"/>
                  <a:ext cx="937629" cy="728726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6876265" y="2140339"/>
                  <a:ext cx="813877" cy="6826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TW" sz="2000" i="1">
                                <a:latin typeface="Cambria Math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65" y="2140339"/>
                  <a:ext cx="813877" cy="68268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7668353" y="2133584"/>
                  <a:ext cx="561436" cy="7302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TW" sz="2000" i="1">
                                <a:latin typeface="Cambria Math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altLang="zh-TW" sz="2000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TW" sz="2000" i="1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53" y="2133584"/>
                  <a:ext cx="561436" cy="73020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群組 75"/>
          <p:cNvGrpSpPr/>
          <p:nvPr/>
        </p:nvGrpSpPr>
        <p:grpSpPr>
          <a:xfrm>
            <a:off x="3067169" y="4065514"/>
            <a:ext cx="2678162" cy="639983"/>
            <a:chOff x="1893838" y="6109514"/>
            <a:chExt cx="2678162" cy="639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1893838" y="6120076"/>
                  <a:ext cx="6982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dirty="0">
                      <a:solidFill>
                        <a:srgbClr val="FF0000"/>
                      </a:solidFill>
                      <a:ea typeface="Cambria Math" charset="0"/>
                      <a:cs typeface="Cambria Math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</m:oMath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字方塊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838" y="6120076"/>
                  <a:ext cx="698204" cy="369332"/>
                </a:xfrm>
                <a:prstGeom prst="rect">
                  <a:avLst/>
                </a:prstGeom>
                <a:blipFill>
                  <a:blip r:embed="rId34"/>
                  <a:stretch>
                    <a:fillRect l="-6957" t="-100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/>
                <p:cNvSpPr txBox="1"/>
                <p:nvPr/>
              </p:nvSpPr>
              <p:spPr>
                <a:xfrm>
                  <a:off x="2532858" y="6123059"/>
                  <a:ext cx="8542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TW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oMath>
                    </m:oMathPara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字方塊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858" y="6123059"/>
                  <a:ext cx="854273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3247129" y="6109514"/>
                  <a:ext cx="1324871" cy="639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129" y="6109514"/>
                  <a:ext cx="1324871" cy="639983"/>
                </a:xfrm>
                <a:prstGeom prst="rect">
                  <a:avLst/>
                </a:prstGeom>
                <a:blipFill>
                  <a:blip r:embed="rId36"/>
                  <a:stretch>
                    <a:fillRect b="-7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文字方塊 76"/>
          <p:cNvSpPr txBox="1"/>
          <p:nvPr/>
        </p:nvSpPr>
        <p:spPr>
          <a:xfrm>
            <a:off x="-682906" y="412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83" name="群組 82"/>
          <p:cNvGrpSpPr/>
          <p:nvPr/>
        </p:nvGrpSpPr>
        <p:grpSpPr>
          <a:xfrm>
            <a:off x="5598977" y="3110566"/>
            <a:ext cx="2227753" cy="1474273"/>
            <a:chOff x="6821218" y="5118159"/>
            <a:chExt cx="2227753" cy="1474273"/>
          </a:xfrm>
        </p:grpSpPr>
        <p:grpSp>
          <p:nvGrpSpPr>
            <p:cNvPr id="84" name="群組 83"/>
            <p:cNvGrpSpPr/>
            <p:nvPr/>
          </p:nvGrpSpPr>
          <p:grpSpPr>
            <a:xfrm>
              <a:off x="6821218" y="5118159"/>
              <a:ext cx="2227753" cy="1119153"/>
              <a:chOff x="6821218" y="5118159"/>
              <a:chExt cx="2227753" cy="11191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字方塊 85"/>
                  <p:cNvSpPr txBox="1"/>
                  <p:nvPr/>
                </p:nvSpPr>
                <p:spPr>
                  <a:xfrm>
                    <a:off x="7164288" y="5118159"/>
                    <a:ext cx="1884683" cy="1119153"/>
                  </a:xfrm>
                  <a:prstGeom prst="rect">
                    <a:avLst/>
                  </a:prstGeom>
                  <a:solidFill>
                    <a:srgbClr val="D5EDFC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0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0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</m:mr>
                          </m: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288" y="5118159"/>
                    <a:ext cx="1884683" cy="1119153"/>
                  </a:xfrm>
                  <a:prstGeom prst="rect">
                    <a:avLst/>
                  </a:prstGeom>
                  <a:blipFill rotWithShape="0"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字方塊 86"/>
                  <p:cNvSpPr txBox="1"/>
                  <p:nvPr/>
                </p:nvSpPr>
                <p:spPr>
                  <a:xfrm>
                    <a:off x="6821218" y="5427145"/>
                    <a:ext cx="36708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87" name="文字方塊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218" y="5427145"/>
                    <a:ext cx="367088" cy="43088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7748667" y="6223100"/>
                  <a:ext cx="8881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667" y="6223100"/>
                  <a:ext cx="888192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投影片編號版面配置區 3"/>
          <p:cNvSpPr txBox="1">
            <a:spLocks/>
          </p:cNvSpPr>
          <p:nvPr/>
        </p:nvSpPr>
        <p:spPr>
          <a:xfrm>
            <a:off x="9626567" y="6381329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78DD2E-B64B-438D-8A22-7BD9216BC983}" type="slidenum">
              <a:rPr lang="zh-TW" altLang="en-US"/>
              <a:pPr/>
              <a:t>62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82011" y="4851685"/>
                <a:ext cx="454355" cy="70224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011" y="4851685"/>
                <a:ext cx="454355" cy="70224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/>
          <p:cNvGrpSpPr/>
          <p:nvPr/>
        </p:nvGrpSpPr>
        <p:grpSpPr>
          <a:xfrm>
            <a:off x="1894074" y="4884387"/>
            <a:ext cx="1306192" cy="708399"/>
            <a:chOff x="157502" y="692375"/>
            <a:chExt cx="1306192" cy="708399"/>
          </a:xfrm>
          <a:solidFill>
            <a:schemeClr val="accent1">
              <a:lumMod val="60000"/>
              <a:lumOff val="4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157502" y="692375"/>
                  <a:ext cx="903901" cy="708399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02" y="692375"/>
                  <a:ext cx="903901" cy="708399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/>
                <p:cNvSpPr txBox="1"/>
                <p:nvPr/>
              </p:nvSpPr>
              <p:spPr>
                <a:xfrm>
                  <a:off x="1096606" y="849012"/>
                  <a:ext cx="36708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9" name="文字方塊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606" y="849012"/>
                  <a:ext cx="367088" cy="430887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3732188" y="4829051"/>
                <a:ext cx="1067669" cy="76373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188" y="4829051"/>
                <a:ext cx="1067669" cy="763735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1684331" y="5601495"/>
                <a:ext cx="147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×(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331" y="5601495"/>
                <a:ext cx="1476494" cy="369332"/>
              </a:xfrm>
              <a:prstGeom prst="rect">
                <a:avLst/>
              </a:prstGeom>
              <a:blipFill>
                <a:blip r:embed="rId5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群組 99"/>
          <p:cNvGrpSpPr/>
          <p:nvPr/>
        </p:nvGrpSpPr>
        <p:grpSpPr>
          <a:xfrm>
            <a:off x="3052483" y="5700284"/>
            <a:ext cx="1923604" cy="649975"/>
            <a:chOff x="1893838" y="6120076"/>
            <a:chExt cx="1923604" cy="649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/>
                <p:cNvSpPr txBox="1"/>
                <p:nvPr/>
              </p:nvSpPr>
              <p:spPr>
                <a:xfrm>
                  <a:off x="1893838" y="6120076"/>
                  <a:ext cx="6982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dirty="0">
                      <a:solidFill>
                        <a:srgbClr val="FF0000"/>
                      </a:solidFill>
                      <a:ea typeface="Cambria Math" charset="0"/>
                      <a:cs typeface="Cambria Math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TW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𝐾</m:t>
                      </m:r>
                    </m:oMath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字方塊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838" y="6120076"/>
                  <a:ext cx="698204" cy="369332"/>
                </a:xfrm>
                <a:prstGeom prst="rect">
                  <a:avLst/>
                </a:prstGeom>
                <a:blipFill>
                  <a:blip r:embed="rId56"/>
                  <a:stretch>
                    <a:fillRect l="-7895" t="-8197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2492571" y="6130068"/>
                  <a:ext cx="1324871" cy="639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×(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571" y="6130068"/>
                  <a:ext cx="1324871" cy="639983"/>
                </a:xfrm>
                <a:prstGeom prst="rect">
                  <a:avLst/>
                </a:prstGeom>
                <a:blipFill>
                  <a:blip r:embed="rId57"/>
                  <a:stretch>
                    <a:fillRect b="-7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/>
              <p:cNvSpPr txBox="1"/>
              <p:nvPr/>
            </p:nvSpPr>
            <p:spPr>
              <a:xfrm>
                <a:off x="4799856" y="5015116"/>
                <a:ext cx="3670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8" name="文字方塊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015116"/>
                <a:ext cx="367088" cy="430887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124827" y="5026251"/>
                <a:ext cx="283039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i="1">
                                                <a:latin typeface="Cambria Math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27" y="5026251"/>
                <a:ext cx="2830390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群組 108"/>
          <p:cNvGrpSpPr/>
          <p:nvPr/>
        </p:nvGrpSpPr>
        <p:grpSpPr>
          <a:xfrm>
            <a:off x="7869213" y="4631437"/>
            <a:ext cx="1567029" cy="1589780"/>
            <a:chOff x="6401844" y="4630980"/>
            <a:chExt cx="1567029" cy="1589780"/>
          </a:xfrm>
        </p:grpSpPr>
        <p:pic>
          <p:nvPicPr>
            <p:cNvPr id="110" name="圖片 109"/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6640559" y="4630980"/>
              <a:ext cx="1326849" cy="1245376"/>
            </a:xfrm>
            <a:prstGeom prst="rect">
              <a:avLst/>
            </a:prstGeom>
          </p:spPr>
        </p:pic>
        <p:sp>
          <p:nvSpPr>
            <p:cNvPr id="111" name="矩形 110"/>
            <p:cNvSpPr/>
            <p:nvPr/>
          </p:nvSpPr>
          <p:spPr>
            <a:xfrm>
              <a:off x="6401844" y="5312334"/>
              <a:ext cx="3658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FF0000"/>
                  </a:solidFill>
                </a:rPr>
                <a:t>K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 rot="18723476">
              <a:off x="7340335" y="5592222"/>
              <a:ext cx="7954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err="1">
                  <a:solidFill>
                    <a:srgbClr val="FF0000"/>
                  </a:solidFill>
                </a:rPr>
                <a:t>KxM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41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2" grpId="0" animBg="1"/>
      <p:bldP spid="43" grpId="0"/>
      <p:bldP spid="80" grpId="0" animBg="1"/>
      <p:bldP spid="94" grpId="0" animBg="1"/>
      <p:bldP spid="9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332" y="618519"/>
            <a:ext cx="4390724" cy="795646"/>
          </a:xfrm>
        </p:spPr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52" y="842204"/>
            <a:ext cx="4599046" cy="3597274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93" y="1879796"/>
            <a:ext cx="4042088" cy="255968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2063553" y="4905111"/>
            <a:ext cx="633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Q: Only backward pass for computational graph?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063553" y="5601575"/>
            <a:ext cx="633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Q: Do we get the same results from the two different approaches?</a:t>
            </a:r>
            <a:endParaRPr lang="zh-TW" altLang="en-US" sz="2400" dirty="0"/>
          </a:p>
        </p:txBody>
      </p:sp>
      <p:sp>
        <p:nvSpPr>
          <p:cNvPr id="6" name="矩形 5">
            <a:hlinkClick r:id="rId4"/>
          </p:cNvPr>
          <p:cNvSpPr/>
          <p:nvPr/>
        </p:nvSpPr>
        <p:spPr>
          <a:xfrm>
            <a:off x="6036818" y="6375416"/>
            <a:ext cx="543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https://en.wikipedia.org/wiki/Backpropagation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906791" y="5012576"/>
                <a:ext cx="1482522" cy="7083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TW" sz="2400" i="1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91" y="5012576"/>
                <a:ext cx="1482522" cy="708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5817752" y="4498824"/>
            <a:ext cx="38090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zh-TW" dirty="0"/>
              <a:t>Using </a:t>
            </a:r>
            <a:r>
              <a:rPr kumimoji="1" lang="en-US" altLang="zh-TW" dirty="0">
                <a:solidFill>
                  <a:srgbClr val="FF0000"/>
                </a:solidFill>
              </a:rPr>
              <a:t>sigmoid</a:t>
            </a:r>
            <a:r>
              <a:rPr kumimoji="1" lang="en-US" altLang="zh-TW" dirty="0"/>
              <a:t> instead of </a:t>
            </a:r>
            <a:r>
              <a:rPr kumimoji="1" lang="en-US" altLang="zh-TW" dirty="0" err="1">
                <a:solidFill>
                  <a:srgbClr val="FF0000"/>
                </a:solidFill>
              </a:rPr>
              <a:t>softmax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5480" y="609600"/>
            <a:ext cx="10776520" cy="73116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Two Approaches to Backpropagation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415480" y="1447801"/>
            <a:ext cx="9577064" cy="4593564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Symbol-to-Number Differentiation</a:t>
            </a:r>
          </a:p>
          <a:p>
            <a:pPr lvl="1"/>
            <a:r>
              <a:rPr lang="en-US" altLang="zh-TW" sz="2800" dirty="0"/>
              <a:t>Take a computational graph and a set of numerical values for inputs to the graph</a:t>
            </a:r>
          </a:p>
          <a:p>
            <a:pPr lvl="1"/>
            <a:r>
              <a:rPr lang="en-US" altLang="zh-TW" sz="2800" dirty="0"/>
              <a:t>Return a set of numerical values describing gradient at those input values</a:t>
            </a:r>
          </a:p>
          <a:p>
            <a:pPr lvl="1"/>
            <a:r>
              <a:rPr lang="en-US" altLang="zh-TW" sz="2800" dirty="0"/>
              <a:t>Used by </a:t>
            </a:r>
            <a:r>
              <a:rPr lang="en-US" altLang="zh-TW" sz="2800" dirty="0">
                <a:solidFill>
                  <a:srgbClr val="FF0000"/>
                </a:solidFill>
              </a:rPr>
              <a:t>Torch</a:t>
            </a:r>
            <a:r>
              <a:rPr lang="en-US" altLang="zh-TW" sz="2800" dirty="0"/>
              <a:t> and </a:t>
            </a:r>
            <a:r>
              <a:rPr lang="en-US" altLang="zh-TW" sz="2800" dirty="0" err="1">
                <a:solidFill>
                  <a:srgbClr val="FF0000"/>
                </a:solidFill>
              </a:rPr>
              <a:t>Caffe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3200" dirty="0"/>
              <a:t>Symbol-to-Symbol Differentiation</a:t>
            </a:r>
          </a:p>
          <a:p>
            <a:pPr lvl="1"/>
            <a:r>
              <a:rPr lang="en-US" altLang="zh-TW" sz="2800" dirty="0"/>
              <a:t>Take a computational graph</a:t>
            </a:r>
          </a:p>
          <a:p>
            <a:pPr lvl="1"/>
            <a:r>
              <a:rPr lang="en-US" altLang="zh-TW" sz="2800" dirty="0"/>
              <a:t>Add additional nodes to the graph that provide a symbolic description of desired derivatives</a:t>
            </a:r>
          </a:p>
          <a:p>
            <a:pPr lvl="1"/>
            <a:r>
              <a:rPr lang="en-US" altLang="zh-TW" sz="2800" dirty="0"/>
              <a:t>Used by </a:t>
            </a:r>
            <a:r>
              <a:rPr lang="en-US" altLang="zh-TW" sz="2800" dirty="0" err="1">
                <a:solidFill>
                  <a:srgbClr val="FF0000"/>
                </a:solidFill>
              </a:rPr>
              <a:t>Theano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and </a:t>
            </a:r>
            <a:r>
              <a:rPr lang="en-US" altLang="zh-TW" sz="2800" dirty="0" err="1">
                <a:solidFill>
                  <a:srgbClr val="FF0000"/>
                </a:solidFill>
              </a:rPr>
              <a:t>Tensorflow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917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Symbol-to-Symbol Derivatives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487488" y="1590509"/>
                <a:ext cx="4246710" cy="342410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i="1" dirty="0"/>
                  <a:t>z= f </a:t>
                </a:r>
                <a:r>
                  <a:rPr lang="en-US" altLang="zh-TW" sz="2400" dirty="0"/>
                  <a:t>( </a:t>
                </a:r>
                <a:r>
                  <a:rPr lang="en-US" altLang="zh-TW" sz="2400" i="1" dirty="0"/>
                  <a:t>f </a:t>
                </a:r>
                <a:r>
                  <a:rPr lang="en-US" altLang="zh-TW" sz="2400" dirty="0"/>
                  <a:t>( </a:t>
                </a:r>
                <a:r>
                  <a:rPr lang="en-US" altLang="zh-TW" sz="2400" i="1" dirty="0"/>
                  <a:t>f 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w</a:t>
                </a:r>
                <a:r>
                  <a:rPr lang="en-US" altLang="zh-TW" sz="2400" dirty="0"/>
                  <a:t>)))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/>
                  <a:t>y= </a:t>
                </a:r>
                <a:r>
                  <a:rPr lang="en-US" altLang="zh-TW" sz="2400" i="1" dirty="0"/>
                  <a:t>f </a:t>
                </a:r>
                <a:r>
                  <a:rPr lang="en-US" altLang="zh-TW" sz="2400" dirty="0"/>
                  <a:t>( </a:t>
                </a:r>
                <a:r>
                  <a:rPr lang="en-US" altLang="zh-TW" sz="2400" i="1" dirty="0"/>
                  <a:t>f 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w</a:t>
                </a:r>
                <a:r>
                  <a:rPr lang="en-US" altLang="zh-TW" sz="2400" dirty="0"/>
                  <a:t>))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/>
                  <a:t>x= </a:t>
                </a:r>
                <a:r>
                  <a:rPr lang="en-US" altLang="zh-TW" sz="2400" i="1" dirty="0"/>
                  <a:t>f 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w</a:t>
                </a:r>
                <a:r>
                  <a:rPr lang="en-US" altLang="zh-TW" sz="24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𝑑𝑦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𝑥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𝑦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𝑥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𝑑𝑤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𝑤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𝑑𝑤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𝑑𝑤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𝑥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′(</m:t>
                    </m:r>
                    <m:r>
                      <a:rPr lang="en-US" altLang="zh-TW" sz="2400" i="1">
                        <a:latin typeface="Cambria Math"/>
                      </a:rPr>
                      <m:t>𝑤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zh-TW" altLang="en-US" sz="2400" dirty="0"/>
              </a:p>
              <a:p>
                <a:pPr>
                  <a:lnSpc>
                    <a:spcPct val="100000"/>
                  </a:lnSpc>
                </a:pPr>
                <a:endParaRPr lang="zh-TW" altLang="en-US" sz="2400" dirty="0"/>
              </a:p>
              <a:p>
                <a:pPr>
                  <a:lnSpc>
                    <a:spcPct val="100000"/>
                  </a:lnSpc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7488" y="1590509"/>
                <a:ext cx="4246710" cy="3424107"/>
              </a:xfrm>
              <a:blipFill>
                <a:blip r:embed="rId2"/>
                <a:stretch>
                  <a:fillRect l="-1865" t="-1423" b="-44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4734124" cy="359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149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86409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General Backpropagation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03512" y="1556792"/>
            <a:ext cx="9289032" cy="86409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To compute gradient of scalar </a:t>
            </a:r>
            <a:r>
              <a:rPr lang="en-US" altLang="zh-TW" sz="2800" i="1" dirty="0"/>
              <a:t>z </a:t>
            </a:r>
            <a:r>
              <a:rPr lang="en-US" altLang="zh-TW" sz="2800" dirty="0" err="1"/>
              <a:t>wrt</a:t>
            </a:r>
            <a:r>
              <a:rPr lang="en-US" altLang="zh-TW" sz="2800" dirty="0"/>
              <a:t> one of its ancestors </a:t>
            </a:r>
            <a:r>
              <a:rPr lang="en-US" altLang="zh-TW" sz="2800" b="1" i="1" dirty="0"/>
              <a:t>x </a:t>
            </a:r>
            <a:r>
              <a:rPr lang="en-US" altLang="zh-TW" sz="2800" dirty="0"/>
              <a:t>in the graph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624393" y="6232228"/>
            <a:ext cx="573161" cy="365125"/>
          </a:xfrm>
        </p:spPr>
        <p:txBody>
          <a:bodyPr/>
          <a:lstStyle/>
          <a:p>
            <a:fld id="{4678DD2E-B64B-438D-8A22-7BD9216BC983}" type="slidenum">
              <a:rPr lang="zh-TW" altLang="en-US" smtClean="0"/>
              <a:t>66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49690" y="2178020"/>
                <a:ext cx="1970476" cy="769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𝑧</m:t>
                      </m:r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90" y="2178020"/>
                <a:ext cx="1970476" cy="769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46374" y="2780928"/>
                <a:ext cx="8998097" cy="459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2"/>
                    </a:solidFill>
                  </a:rPr>
                  <a:t>Begin by observing that gradient </a:t>
                </a:r>
                <a:r>
                  <a:rPr lang="en-US" altLang="zh-TW" sz="2800" dirty="0" err="1">
                    <a:solidFill>
                      <a:schemeClr val="tx2"/>
                    </a:solidFill>
                  </a:rPr>
                  <a:t>wrt</a:t>
                </a:r>
                <a:r>
                  <a:rPr lang="en-US" altLang="zh-TW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TW" sz="2800" i="1" dirty="0">
                    <a:solidFill>
                      <a:schemeClr val="tx2"/>
                    </a:solidFill>
                  </a:rPr>
                  <a:t>z </a:t>
                </a:r>
                <a:r>
                  <a:rPr lang="en-US" altLang="zh-TW" sz="2800" dirty="0">
                    <a:solidFill>
                      <a:schemeClr val="tx2"/>
                    </a:solidFill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𝑑𝑧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𝑑𝑧</m:t>
                        </m:r>
                      </m:den>
                    </m:f>
                    <m:r>
                      <a:rPr lang="en-US" altLang="zh-TW" sz="2800" i="1">
                        <a:solidFill>
                          <a:schemeClr val="tx2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altLang="zh-TW" sz="2800" dirty="0">
                  <a:solidFill>
                    <a:schemeClr val="tx2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2"/>
                    </a:solidFill>
                  </a:rPr>
                  <a:t>Then compute gradient </a:t>
                </a:r>
                <a:r>
                  <a:rPr lang="en-US" altLang="zh-TW" sz="2800" dirty="0" err="1">
                    <a:solidFill>
                      <a:schemeClr val="tx2"/>
                    </a:solidFill>
                  </a:rPr>
                  <a:t>wrt</a:t>
                </a:r>
                <a:r>
                  <a:rPr lang="en-US" altLang="zh-TW" sz="2800" dirty="0">
                    <a:solidFill>
                      <a:schemeClr val="tx2"/>
                    </a:solidFill>
                  </a:rPr>
                  <a:t> each parent of </a:t>
                </a:r>
                <a:r>
                  <a:rPr lang="en-US" altLang="zh-TW" sz="2800" i="1" dirty="0">
                    <a:solidFill>
                      <a:schemeClr val="tx2"/>
                    </a:solidFill>
                  </a:rPr>
                  <a:t>z </a:t>
                </a:r>
                <a:r>
                  <a:rPr lang="en-US" altLang="zh-TW" sz="2800" dirty="0">
                    <a:solidFill>
                      <a:schemeClr val="tx2"/>
                    </a:solidFill>
                  </a:rPr>
                  <a:t>by multiplying current gradient by Jacobian of the operation that produced </a:t>
                </a:r>
                <a:r>
                  <a:rPr lang="en-US" altLang="zh-TW" sz="2800" i="1" dirty="0">
                    <a:solidFill>
                      <a:schemeClr val="tx2"/>
                    </a:solidFill>
                  </a:rPr>
                  <a:t>z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2"/>
                    </a:solidFill>
                  </a:rPr>
                  <a:t>We continue multiplying by Jacobians traveling backwards until we reach </a:t>
                </a:r>
                <a:r>
                  <a:rPr lang="en-US" altLang="zh-TW" sz="2800" b="1" i="1" dirty="0">
                    <a:solidFill>
                      <a:schemeClr val="tx2"/>
                    </a:solidFill>
                  </a:rPr>
                  <a:t>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2"/>
                    </a:solidFill>
                  </a:rPr>
                  <a:t>For any node that can be reached by going backwards from </a:t>
                </a:r>
                <a:r>
                  <a:rPr lang="en-US" altLang="zh-TW" sz="2800" i="1" dirty="0">
                    <a:solidFill>
                      <a:schemeClr val="tx2"/>
                    </a:solidFill>
                  </a:rPr>
                  <a:t>z </a:t>
                </a:r>
                <a:r>
                  <a:rPr lang="en-US" altLang="zh-TW" sz="2800" dirty="0">
                    <a:solidFill>
                      <a:schemeClr val="tx2"/>
                    </a:solidFill>
                  </a:rPr>
                  <a:t>through two or more paths sum the gradients from different paths at that node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74" y="2780928"/>
                <a:ext cx="8998097" cy="4590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870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129831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Software Implementations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599" y="1772817"/>
            <a:ext cx="10058401" cy="4268547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Usually provide both:</a:t>
            </a:r>
          </a:p>
          <a:p>
            <a:pPr lvl="1"/>
            <a:r>
              <a:rPr lang="en-US" altLang="zh-TW" sz="2800" dirty="0"/>
              <a:t>Operations</a:t>
            </a:r>
          </a:p>
          <a:p>
            <a:pPr lvl="1"/>
            <a:r>
              <a:rPr lang="en-US" altLang="zh-TW" sz="2800" dirty="0"/>
              <a:t>Their </a:t>
            </a:r>
            <a:r>
              <a:rPr lang="en-US" altLang="zh-TW" sz="2800" dirty="0" err="1"/>
              <a:t>bprop</a:t>
            </a:r>
            <a:r>
              <a:rPr lang="en-US" altLang="zh-TW" sz="2800" dirty="0"/>
              <a:t> methods</a:t>
            </a:r>
          </a:p>
          <a:p>
            <a:r>
              <a:rPr lang="en-US" altLang="zh-TW" sz="3200" dirty="0"/>
              <a:t>Users of software libraries are able to </a:t>
            </a:r>
            <a:r>
              <a:rPr lang="en-US" altLang="zh-TW" sz="3200" dirty="0" err="1"/>
              <a:t>backpropagate</a:t>
            </a:r>
            <a:r>
              <a:rPr lang="en-US" altLang="zh-TW" sz="3200" dirty="0"/>
              <a:t> through graphs built using common operations like</a:t>
            </a:r>
          </a:p>
          <a:p>
            <a:pPr lvl="1"/>
            <a:r>
              <a:rPr lang="fr-FR" altLang="zh-TW" sz="2800" dirty="0"/>
              <a:t>Matrix multiplication, exponents, logarithms, etc</a:t>
            </a:r>
          </a:p>
          <a:p>
            <a:r>
              <a:rPr lang="en-US" altLang="zh-TW" sz="3200" dirty="0"/>
              <a:t>To add a new operation to existing library must derive </a:t>
            </a:r>
            <a:r>
              <a:rPr lang="en-US" altLang="zh-TW" sz="3200" dirty="0" err="1"/>
              <a:t>ob.prop</a:t>
            </a:r>
            <a:r>
              <a:rPr lang="en-US" altLang="zh-TW" sz="3200" dirty="0"/>
              <a:t> method manually</a:t>
            </a:r>
          </a:p>
          <a:p>
            <a:pPr lvl="1"/>
            <a:endParaRPr lang="zh-TW" altLang="en-US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525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97234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Generic Neural Network Example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61" y="980729"/>
            <a:ext cx="8711265" cy="558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790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&amp; Next Step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7488" y="1340769"/>
            <a:ext cx="9505056" cy="470059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Multilayer perceptron (MLPs)</a:t>
            </a:r>
          </a:p>
          <a:p>
            <a:pPr lvl="1"/>
            <a:r>
              <a:rPr lang="en-US" altLang="zh-TW" sz="2400" dirty="0"/>
              <a:t>FC NN, neuron, activation function, cost function</a:t>
            </a:r>
          </a:p>
          <a:p>
            <a:pPr lvl="1"/>
            <a:r>
              <a:rPr lang="en-US" altLang="zh-TW" sz="2400" dirty="0"/>
              <a:t>Computational Graph</a:t>
            </a:r>
          </a:p>
          <a:p>
            <a:r>
              <a:rPr lang="en-US" altLang="zh-TW" sz="2800" dirty="0"/>
              <a:t>Specialized NN</a:t>
            </a:r>
          </a:p>
          <a:p>
            <a:pPr lvl="1"/>
            <a:r>
              <a:rPr lang="en-US" altLang="zh-TW" sz="2400" dirty="0"/>
              <a:t>Convolutional NN</a:t>
            </a:r>
          </a:p>
          <a:p>
            <a:pPr lvl="1"/>
            <a:r>
              <a:rPr lang="en-US" altLang="zh-TW" sz="2400" dirty="0"/>
              <a:t>Recurrent Neural Network</a:t>
            </a:r>
          </a:p>
          <a:p>
            <a:pPr lvl="1"/>
            <a:r>
              <a:rPr lang="en-US" altLang="zh-TW" sz="2400" dirty="0"/>
              <a:t>Gated Mechanism, Long short term memory, Gated recurrent Unit</a:t>
            </a:r>
          </a:p>
          <a:p>
            <a:pPr lvl="1"/>
            <a:r>
              <a:rPr lang="en-US" altLang="zh-TW" sz="2400" dirty="0"/>
              <a:t>Attention, Transformer</a:t>
            </a:r>
          </a:p>
          <a:p>
            <a:r>
              <a:rPr lang="en-US" altLang="zh-TW" sz="2800" dirty="0"/>
              <a:t>Deep Learning for NLP</a:t>
            </a:r>
          </a:p>
          <a:p>
            <a:r>
              <a:rPr lang="en-US" altLang="zh-TW" sz="2800" dirty="0"/>
              <a:t>Deep Learning for Image Processing</a:t>
            </a:r>
          </a:p>
          <a:p>
            <a:pPr lvl="1"/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52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20"/>
            <a:ext cx="7773338" cy="794257"/>
          </a:xfrm>
        </p:spPr>
        <p:txBody>
          <a:bodyPr/>
          <a:lstStyle/>
          <a:p>
            <a:r>
              <a:rPr lang="en-US" altLang="zh-TW" dirty="0"/>
              <a:t>Plan for This Lecture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598" y="1484784"/>
            <a:ext cx="8282882" cy="51845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Feedforward Neural Networks (ANN)</a:t>
            </a:r>
          </a:p>
          <a:p>
            <a:pPr lvl="1"/>
            <a:r>
              <a:rPr lang="en-US" altLang="zh-TW" sz="2200" dirty="0"/>
              <a:t>Fully connected NN: </a:t>
            </a:r>
            <a:r>
              <a:rPr lang="en-US" altLang="zh-TW" sz="2200" dirty="0">
                <a:solidFill>
                  <a:srgbClr val="0070C0"/>
                </a:solidFill>
              </a:rPr>
              <a:t>Neurons</a:t>
            </a:r>
            <a:r>
              <a:rPr lang="en-US" altLang="zh-TW" sz="2200" dirty="0"/>
              <a:t>, </a:t>
            </a:r>
            <a:r>
              <a:rPr lang="en-US" altLang="zh-TW" sz="2200" dirty="0">
                <a:solidFill>
                  <a:srgbClr val="0070C0"/>
                </a:solidFill>
              </a:rPr>
              <a:t>composite</a:t>
            </a:r>
            <a:r>
              <a:rPr lang="en-US" altLang="zh-TW" sz="2200" dirty="0"/>
              <a:t> </a:t>
            </a:r>
            <a:r>
              <a:rPr lang="en-US" altLang="zh-TW" sz="2200" dirty="0">
                <a:solidFill>
                  <a:srgbClr val="0070C0"/>
                </a:solidFill>
              </a:rPr>
              <a:t>function</a:t>
            </a:r>
          </a:p>
          <a:p>
            <a:pPr lvl="1"/>
            <a:r>
              <a:rPr lang="en-US" altLang="zh-TW" sz="2000" dirty="0">
                <a:hlinkClick r:id="rId2" action="ppaction://hlinksldjump"/>
              </a:rPr>
              <a:t>output units</a:t>
            </a:r>
            <a:r>
              <a:rPr lang="en-US" altLang="zh-TW" sz="2000" dirty="0"/>
              <a:t> + </a:t>
            </a:r>
            <a:r>
              <a:rPr lang="en-US" altLang="zh-TW" sz="2000" dirty="0">
                <a:hlinkClick r:id="rId3" action="ppaction://hlinksldjump"/>
              </a:rPr>
              <a:t>cost function</a:t>
            </a:r>
            <a:endParaRPr lang="en-US" altLang="zh-TW" sz="2000" dirty="0"/>
          </a:p>
          <a:p>
            <a:pPr lvl="1"/>
            <a:r>
              <a:rPr lang="en-US" altLang="zh-TW" sz="2000" dirty="0">
                <a:hlinkClick r:id="rId4" action="ppaction://hlinksldjump"/>
              </a:rPr>
              <a:t>hidden layer </a:t>
            </a:r>
            <a:r>
              <a:rPr lang="en-US" altLang="zh-TW" sz="2000" dirty="0"/>
              <a:t>+ </a:t>
            </a:r>
            <a:r>
              <a:rPr lang="en-US" altLang="zh-TW" sz="2000" dirty="0">
                <a:solidFill>
                  <a:srgbClr val="0070C0"/>
                </a:solidFill>
                <a:hlinkClick r:id="rId5" action="ppaction://hlinksldjump"/>
              </a:rPr>
              <a:t>activation functions</a:t>
            </a:r>
            <a:endParaRPr lang="en-US" altLang="zh-TW" sz="2000" dirty="0">
              <a:solidFill>
                <a:srgbClr val="0070C0"/>
              </a:solidFill>
            </a:endParaRPr>
          </a:p>
          <a:p>
            <a:r>
              <a:rPr lang="en-US" altLang="zh-TW" sz="2400" dirty="0"/>
              <a:t>Training</a:t>
            </a:r>
            <a:r>
              <a:rPr lang="en-US" altLang="zh-TW" sz="2600" dirty="0"/>
              <a:t> </a:t>
            </a:r>
            <a:endParaRPr lang="en-US" altLang="zh-TW" sz="2600" dirty="0">
              <a:hlinkClick r:id="rId6" action="ppaction://hlinksldjump"/>
            </a:endParaRPr>
          </a:p>
          <a:p>
            <a:pPr lvl="1"/>
            <a:r>
              <a:rPr lang="en-US" altLang="zh-TW" sz="2400" dirty="0">
                <a:hlinkClick r:id="rId6" action="ppaction://hlinksldjump"/>
              </a:rPr>
              <a:t>Back-propagation algorithm</a:t>
            </a:r>
            <a:endParaRPr lang="en-US" altLang="zh-TW" sz="2400" dirty="0"/>
          </a:p>
          <a:p>
            <a:pPr lvl="1"/>
            <a:r>
              <a:rPr lang="en-US" altLang="zh-TW" sz="2400" dirty="0">
                <a:hlinkClick r:id="rId7" action="ppaction://hlinksldjump"/>
              </a:rPr>
              <a:t>Computational Graph</a:t>
            </a:r>
            <a:endParaRPr lang="en-US" altLang="zh-TW" sz="2400" dirty="0"/>
          </a:p>
          <a:p>
            <a:r>
              <a:rPr lang="en-US" altLang="zh-TW" sz="2400" dirty="0"/>
              <a:t>Design issues</a:t>
            </a:r>
          </a:p>
          <a:p>
            <a:pPr lvl="1"/>
            <a:r>
              <a:rPr lang="en-US" altLang="zh-TW" sz="2000" dirty="0">
                <a:hlinkClick r:id="rId8" action="ppaction://hlinksldjump"/>
              </a:rPr>
              <a:t>Choice of Network Depth/width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9" action="ppaction://hlinksldjump"/>
              </a:rPr>
              <a:t>Validation set error</a:t>
            </a:r>
            <a:endParaRPr lang="en-US" altLang="zh-TW" sz="2000" dirty="0"/>
          </a:p>
          <a:p>
            <a:pPr lvl="1"/>
            <a:r>
              <a:rPr lang="en-US" altLang="zh-TW" dirty="0"/>
              <a:t>Specialized Network architecture: </a:t>
            </a:r>
            <a:r>
              <a:rPr lang="en-US" altLang="zh-TW" dirty="0">
                <a:hlinkClick r:id="rId10" action="ppaction://hlinksldjump"/>
              </a:rPr>
              <a:t>CNN</a:t>
            </a:r>
            <a:r>
              <a:rPr lang="en-US" altLang="zh-TW" dirty="0"/>
              <a:t>, RNN, LSTM, GRU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98B0BD-297C-4524-834C-0599D6EA6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6862" y="2471258"/>
            <a:ext cx="24863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62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Concluding Remarks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139991"/>
              </p:ext>
            </p:extLst>
          </p:nvPr>
        </p:nvGraphicFramePr>
        <p:xfrm>
          <a:off x="2123622" y="1760309"/>
          <a:ext cx="7886700" cy="303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37714" y="2336799"/>
            <a:ext cx="2598058" cy="46445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823200" y="3432853"/>
            <a:ext cx="2598058" cy="464457"/>
          </a:xfrm>
          <a:prstGeom prst="rect">
            <a:avLst/>
          </a:prstGeom>
          <a:solidFill>
            <a:srgbClr val="FF9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Cost Function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358744" y="4619123"/>
            <a:ext cx="3077029" cy="464457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Gradient Descent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74687" y="4920346"/>
            <a:ext cx="7184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Parameter Initialization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Learning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Stochastic gradient descent, Mini-batch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Recipe for Learning</a:t>
            </a:r>
          </a:p>
        </p:txBody>
      </p:sp>
    </p:spTree>
    <p:extLst>
      <p:ext uri="{BB962C8B-B14F-4D97-AF65-F5344CB8AC3E}">
        <p14:creationId xmlns:p14="http://schemas.microsoft.com/office/powerpoint/2010/main" val="161183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D3C5AC-D37B-4627-B455-10CA54D7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8D692F-F3A2-4D6B-B65B-884C98E8B79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51E515-D4B0-48D8-9904-93F977A805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E7B5278-BA0C-4BD7-B2D5-F986411CCD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in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>
                <a:solidFill>
                  <a:srgbClr val="5B5B5B"/>
                </a:solidFill>
              </a:rPr>
              <a:t>Audience Q&amp;A Session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BEC0E2-2061-40A3-9D1C-205799253E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audience questions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412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209332" y="618519"/>
            <a:ext cx="7773338" cy="49693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Neural Networks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33598" y="1484784"/>
            <a:ext cx="8354890" cy="4968552"/>
          </a:xfrm>
        </p:spPr>
        <p:txBody>
          <a:bodyPr>
            <a:normAutofit/>
          </a:bodyPr>
          <a:lstStyle/>
          <a:p>
            <a:r>
              <a:rPr lang="en-US" altLang="zh-TW" sz="2800" b="1" u="sng" dirty="0"/>
              <a:t>Feedforward Neural Networks</a:t>
            </a:r>
            <a:r>
              <a:rPr lang="en-US" altLang="zh-TW" sz="2800" dirty="0"/>
              <a:t>, Multilayer </a:t>
            </a:r>
            <a:r>
              <a:rPr lang="en-US" altLang="zh-TW" sz="2800" dirty="0" err="1"/>
              <a:t>perceptrons</a:t>
            </a:r>
            <a:endParaRPr lang="en-US" altLang="zh-TW" sz="2800" dirty="0"/>
          </a:p>
          <a:p>
            <a:pPr lvl="1"/>
            <a:r>
              <a:rPr lang="en-US" altLang="zh-TW" sz="2400" i="1" dirty="0">
                <a:solidFill>
                  <a:srgbClr val="FF0000"/>
                </a:solidFill>
              </a:rPr>
              <a:t>Neuron</a:t>
            </a:r>
            <a:r>
              <a:rPr lang="en-US" altLang="zh-TW" sz="2400" i="1" dirty="0"/>
              <a:t>: </a:t>
            </a:r>
            <a:r>
              <a:rPr lang="en-US" altLang="zh-TW" sz="2400" i="1" dirty="0">
                <a:solidFill>
                  <a:srgbClr val="0070C0"/>
                </a:solidFill>
              </a:rPr>
              <a:t>vector-to-scalar</a:t>
            </a:r>
            <a:r>
              <a:rPr lang="en-US" altLang="zh-TW" sz="2400" i="1" dirty="0">
                <a:solidFill>
                  <a:srgbClr val="FFC000"/>
                </a:solidFill>
              </a:rPr>
              <a:t> </a:t>
            </a:r>
            <a:r>
              <a:rPr lang="en-US" altLang="zh-TW" sz="2400" i="1" dirty="0"/>
              <a:t>function   f: </a:t>
            </a:r>
            <a:r>
              <a:rPr lang="en-US" altLang="zh-TW" sz="2400" i="1" dirty="0" err="1"/>
              <a:t>R</a:t>
            </a:r>
            <a:r>
              <a:rPr lang="en-US" altLang="zh-TW" sz="2400" i="1" baseline="30000" dirty="0" err="1"/>
              <a:t>n</a:t>
            </a:r>
            <a:r>
              <a:rPr lang="en-US" altLang="zh-TW" sz="2400" i="1" dirty="0" err="1">
                <a:sym typeface="Wingdings" panose="05000000000000000000" pitchFamily="2" charset="2"/>
              </a:rPr>
              <a:t>R</a:t>
            </a:r>
            <a:endParaRPr lang="en-US" altLang="zh-TW" sz="2400" i="1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i="1" dirty="0" err="1">
                <a:solidFill>
                  <a:srgbClr val="FF0000"/>
                </a:solidFill>
              </a:rPr>
              <a:t>MultiLayer</a:t>
            </a:r>
            <a:r>
              <a:rPr lang="en-US" altLang="zh-TW" sz="2400" i="1" dirty="0">
                <a:solidFill>
                  <a:srgbClr val="FF0000"/>
                </a:solidFill>
              </a:rPr>
              <a:t> Neural Networks</a:t>
            </a:r>
            <a:r>
              <a:rPr lang="en-US" altLang="zh-TW" sz="2400" i="1" dirty="0"/>
              <a:t>: inspired by neuroscience</a:t>
            </a:r>
          </a:p>
          <a:p>
            <a:pPr lvl="2"/>
            <a:r>
              <a:rPr lang="en-US" altLang="zh-TW" sz="2000" i="1" dirty="0"/>
              <a:t>Each </a:t>
            </a:r>
            <a:r>
              <a:rPr lang="en-US" altLang="zh-TW" sz="2000" i="1" dirty="0">
                <a:solidFill>
                  <a:srgbClr val="FF0000"/>
                </a:solidFill>
              </a:rPr>
              <a:t>hidden layer</a:t>
            </a:r>
            <a:r>
              <a:rPr lang="en-US" altLang="zh-TW" sz="2000" i="1" dirty="0"/>
              <a:t> is typically </a:t>
            </a:r>
            <a:r>
              <a:rPr lang="en-US" altLang="zh-TW" sz="2000" i="1" dirty="0">
                <a:solidFill>
                  <a:srgbClr val="0070C0"/>
                </a:solidFill>
              </a:rPr>
              <a:t>vector-valued</a:t>
            </a:r>
          </a:p>
          <a:p>
            <a:pPr lvl="2"/>
            <a:r>
              <a:rPr lang="en-US" altLang="zh-TW" sz="1800" dirty="0">
                <a:solidFill>
                  <a:srgbClr val="FF0000"/>
                </a:solidFill>
              </a:rPr>
              <a:t>Feedforward</a:t>
            </a:r>
            <a:r>
              <a:rPr lang="en-US" altLang="zh-TW" sz="1800" dirty="0"/>
              <a:t>: no feedback connections</a:t>
            </a:r>
          </a:p>
          <a:p>
            <a:pPr lvl="2"/>
            <a:r>
              <a:rPr lang="en-US" altLang="zh-TW" sz="1800" dirty="0">
                <a:solidFill>
                  <a:srgbClr val="FF0000"/>
                </a:solidFill>
              </a:rPr>
              <a:t>Networks</a:t>
            </a:r>
            <a:r>
              <a:rPr lang="en-US" altLang="zh-TW" sz="1800" dirty="0"/>
              <a:t>: composing different functions </a:t>
            </a:r>
          </a:p>
          <a:p>
            <a:pPr marL="914400" lvl="2" indent="0">
              <a:buNone/>
            </a:pPr>
            <a:r>
              <a:rPr lang="en-US" altLang="zh-TW" sz="2000" i="1" dirty="0"/>
              <a:t>		</a:t>
            </a:r>
          </a:p>
          <a:p>
            <a:pPr lvl="2"/>
            <a:endParaRPr lang="en-US" altLang="zh-TW" sz="1800" dirty="0"/>
          </a:p>
          <a:p>
            <a:pPr lvl="1"/>
            <a:r>
              <a:rPr lang="en-US" altLang="zh-TW" sz="2000" i="1" dirty="0"/>
              <a:t>the </a:t>
            </a:r>
            <a:r>
              <a:rPr lang="en-US" altLang="zh-TW" sz="2000" i="1" dirty="0">
                <a:solidFill>
                  <a:srgbClr val="0070C0"/>
                </a:solidFill>
              </a:rPr>
              <a:t>width</a:t>
            </a:r>
            <a:r>
              <a:rPr lang="en-US" altLang="zh-TW" sz="2000" i="1" dirty="0">
                <a:solidFill>
                  <a:srgbClr val="FFC000"/>
                </a:solidFill>
              </a:rPr>
              <a:t> </a:t>
            </a:r>
            <a:r>
              <a:rPr lang="en-US" altLang="zh-TW" sz="2000" i="1" dirty="0"/>
              <a:t>of the model</a:t>
            </a:r>
            <a:r>
              <a:rPr lang="en-US" altLang="zh-TW" sz="2000" i="1" dirty="0">
                <a:sym typeface="Symbol" panose="05050102010706020507" pitchFamily="18" charset="2"/>
              </a:rPr>
              <a:t> </a:t>
            </a:r>
            <a:r>
              <a:rPr lang="en-US" altLang="zh-TW" sz="2000" i="1" dirty="0"/>
              <a:t> The Max dimension of the these hidden layers</a:t>
            </a:r>
          </a:p>
          <a:p>
            <a:pPr lvl="1"/>
            <a:r>
              <a:rPr lang="en-US" altLang="zh-TW" sz="2000" i="1" dirty="0"/>
              <a:t>the </a:t>
            </a:r>
            <a:r>
              <a:rPr lang="en-US" altLang="zh-TW" sz="2000" i="1" dirty="0">
                <a:solidFill>
                  <a:srgbClr val="0070C0"/>
                </a:solidFill>
              </a:rPr>
              <a:t>DEPTH</a:t>
            </a:r>
            <a:r>
              <a:rPr lang="en-US" altLang="zh-TW" sz="2000" i="1" dirty="0">
                <a:solidFill>
                  <a:srgbClr val="FFC000"/>
                </a:solidFill>
              </a:rPr>
              <a:t> </a:t>
            </a:r>
            <a:r>
              <a:rPr lang="en-US" altLang="zh-TW" sz="2000" i="1" dirty="0"/>
              <a:t>of the model</a:t>
            </a:r>
            <a:r>
              <a:rPr lang="en-US" altLang="zh-TW" sz="2000" i="1" dirty="0">
                <a:sym typeface="Symbol" panose="05050102010706020507" pitchFamily="18" charset="2"/>
              </a:rPr>
              <a:t> </a:t>
            </a:r>
            <a:r>
              <a:rPr lang="en-US" altLang="zh-TW" sz="2000" i="1" dirty="0"/>
              <a:t> The number of the these hidden layers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264352" y="5949281"/>
            <a:ext cx="512638" cy="365125"/>
          </a:xfrm>
        </p:spPr>
        <p:txBody>
          <a:bodyPr/>
          <a:lstStyle/>
          <a:p>
            <a:fld id="{4678DD2E-B64B-438D-8A22-7BD9216BC983}" type="slidenum">
              <a:rPr lang="zh-TW" altLang="en-US" smtClean="0">
                <a:solidFill>
                  <a:schemeClr val="accent4"/>
                </a:solidFill>
              </a:rPr>
              <a:t>8</a:t>
            </a:fld>
            <a:endParaRPr lang="zh-TW" altLang="en-US" dirty="0">
              <a:solidFill>
                <a:schemeClr val="accent4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964814" y="3900470"/>
            <a:ext cx="2402352" cy="1203973"/>
            <a:chOff x="7964814" y="3900470"/>
            <a:chExt cx="2402352" cy="1203973"/>
          </a:xfrm>
        </p:grpSpPr>
        <p:cxnSp>
          <p:nvCxnSpPr>
            <p:cNvPr id="11" name="直線單箭頭接點 4">
              <a:extLst>
                <a:ext uri="{FF2B5EF4-FFF2-40B4-BE49-F238E27FC236}">
                  <a16:creationId xmlns:a16="http://schemas.microsoft.com/office/drawing/2014/main" id="{6516E34B-7260-4177-A02B-1F06A34CC8F0}"/>
                </a:ext>
              </a:extLst>
            </p:cNvPr>
            <p:cNvCxnSpPr>
              <a:endCxn id="14" idx="0"/>
            </p:cNvCxnSpPr>
            <p:nvPr/>
          </p:nvCxnSpPr>
          <p:spPr>
            <a:xfrm>
              <a:off x="9696400" y="4357405"/>
              <a:ext cx="152836" cy="33645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5">
              <a:extLst>
                <a:ext uri="{FF2B5EF4-FFF2-40B4-BE49-F238E27FC236}">
                  <a16:creationId xmlns:a16="http://schemas.microsoft.com/office/drawing/2014/main" id="{6BDD0104-738F-4FA2-8D0B-5FCC2D5298C6}"/>
                </a:ext>
              </a:extLst>
            </p:cNvPr>
            <p:cNvSpPr txBox="1"/>
            <p:nvPr/>
          </p:nvSpPr>
          <p:spPr>
            <a:xfrm>
              <a:off x="9331305" y="4693857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baseline="30000" dirty="0"/>
                <a:t>st</a:t>
              </a:r>
              <a:r>
                <a:rPr lang="en-US" altLang="zh-TW" dirty="0"/>
                <a:t> layer</a:t>
              </a:r>
              <a:endParaRPr lang="zh-TW" altLang="en-US" dirty="0"/>
            </a:p>
          </p:txBody>
        </p:sp>
        <p:cxnSp>
          <p:nvCxnSpPr>
            <p:cNvPr id="15" name="直線單箭頭接點 8">
              <a:extLst>
                <a:ext uri="{FF2B5EF4-FFF2-40B4-BE49-F238E27FC236}">
                  <a16:creationId xmlns:a16="http://schemas.microsoft.com/office/drawing/2014/main" id="{921AA9C4-F98F-414E-897A-89C95D5413EF}"/>
                </a:ext>
              </a:extLst>
            </p:cNvPr>
            <p:cNvCxnSpPr>
              <a:endCxn id="16" idx="0"/>
            </p:cNvCxnSpPr>
            <p:nvPr/>
          </p:nvCxnSpPr>
          <p:spPr>
            <a:xfrm flipH="1">
              <a:off x="8502782" y="4369657"/>
              <a:ext cx="87698" cy="365454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9">
              <a:extLst>
                <a:ext uri="{FF2B5EF4-FFF2-40B4-BE49-F238E27FC236}">
                  <a16:creationId xmlns:a16="http://schemas.microsoft.com/office/drawing/2014/main" id="{7CD0F982-B89A-4A34-A05A-EB3014AF3129}"/>
                </a:ext>
              </a:extLst>
            </p:cNvPr>
            <p:cNvSpPr txBox="1"/>
            <p:nvPr/>
          </p:nvSpPr>
          <p:spPr>
            <a:xfrm>
              <a:off x="7964814" y="4735111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r>
                <a:rPr lang="en-US" altLang="zh-TW" baseline="30000" dirty="0"/>
                <a:t>rd</a:t>
              </a:r>
              <a:r>
                <a:rPr lang="en-US" altLang="zh-TW" dirty="0"/>
                <a:t> layer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/>
                <p:cNvSpPr txBox="1"/>
                <p:nvPr/>
              </p:nvSpPr>
              <p:spPr>
                <a:xfrm>
                  <a:off x="8328248" y="3900470"/>
                  <a:ext cx="2038918" cy="4898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" name="文字方塊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8248" y="3900470"/>
                  <a:ext cx="2038918" cy="4898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887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31838" y="379213"/>
            <a:ext cx="8788698" cy="13208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One-hidden layer</a:t>
            </a:r>
            <a:r>
              <a:rPr lang="en-US" altLang="zh-TW" sz="3200" dirty="0"/>
              <a:t> Fully connected Neural Network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6286500" y="1772816"/>
                <a:ext cx="5282108" cy="417646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>
                    <a:solidFill>
                      <a:schemeClr val="accent4"/>
                    </a:solidFill>
                  </a:rPr>
                  <a:t>Input </a:t>
                </a:r>
                <a:r>
                  <a:rPr lang="en-US" altLang="zh-TW" sz="2800" dirty="0"/>
                  <a:t>layer consists of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altLang="zh-TW" sz="2800" i="1" dirty="0"/>
                  <a:t> </a:t>
                </a:r>
                <a:r>
                  <a:rPr lang="en-US" altLang="zh-TW" sz="2800" dirty="0"/>
                  <a:t>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latin typeface="Cambria Math" charset="0"/>
                      </a:rPr>
                      <m:t>,…,</m:t>
                    </m:r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endParaRPr lang="zh-TW" altLang="en-US" sz="2800" dirty="0"/>
              </a:p>
              <a:p>
                <a:r>
                  <a:rPr lang="en-US" altLang="zh-TW" sz="2800" dirty="0">
                    <a:solidFill>
                      <a:schemeClr val="accent4"/>
                    </a:solidFill>
                  </a:rPr>
                  <a:t>Hidden</a:t>
                </a:r>
                <a:r>
                  <a:rPr lang="en-US" altLang="zh-TW" sz="2800" dirty="0"/>
                  <a:t> layer consists of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altLang="zh-TW" sz="2800" i="1" dirty="0"/>
                  <a:t> </a:t>
                </a:r>
                <a:r>
                  <a:rPr lang="en-US" altLang="zh-TW" sz="2800" dirty="0"/>
                  <a:t>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charset="0"/>
                      </a:rPr>
                      <m:t>,…</m:t>
                    </m:r>
                    <m:r>
                      <a:rPr lang="en-US" altLang="zh-TW" sz="2800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sz="2800" i="1" dirty="0"/>
              </a:p>
              <a:p>
                <a:r>
                  <a:rPr lang="en-US" altLang="zh-TW" sz="2800" i="1" dirty="0"/>
                  <a:t>K </a:t>
                </a:r>
                <a:r>
                  <a:rPr lang="en-US" altLang="zh-TW" sz="2800" dirty="0">
                    <a:solidFill>
                      <a:schemeClr val="accent4"/>
                    </a:solidFill>
                  </a:rPr>
                  <a:t>outputs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latin typeface="Cambria Math" charset="0"/>
                      </a:rPr>
                      <m:t>,…,</m:t>
                    </m:r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altLang="zh-TW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for a given input </a:t>
                </a:r>
                <a14:m>
                  <m:oMath xmlns:m="http://schemas.openxmlformats.org/officeDocument/2006/math">
                    <m:r>
                      <a:rPr lang="en-US" altLang="zh-TW" sz="2800" b="1" i="1">
                        <a:latin typeface="Cambria Math" charset="0"/>
                      </a:rPr>
                      <m:t>𝒙</m:t>
                    </m:r>
                    <m:r>
                      <a:rPr lang="en-US" altLang="zh-TW" sz="2800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latin typeface="Cambria Math" charset="0"/>
                      </a:rPr>
                      <m:t>,…,</m:t>
                    </m:r>
                    <m:r>
                      <m:rPr>
                        <m:nor/>
                      </m:rPr>
                      <a:rPr lang="en-US" altLang="zh-TW" sz="2800" dirty="0"/>
                      <m:t> 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0" y="1772816"/>
                <a:ext cx="5282108" cy="4176464"/>
              </a:xfrm>
              <a:blipFill>
                <a:blip r:embed="rId3"/>
                <a:stretch>
                  <a:fillRect l="-2076" t="-1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DD2E-B64B-438D-8A22-7BD9216BC983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679" y="1781200"/>
            <a:ext cx="4305300" cy="3648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1" y="4917309"/>
            <a:ext cx="4000500" cy="790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62" y="5664093"/>
            <a:ext cx="3495675" cy="762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867254" y="465313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baseline="-25000" dirty="0">
                <a:solidFill>
                  <a:srgbClr val="FF0000"/>
                </a:solidFill>
              </a:rPr>
              <a:t>j0</a:t>
            </a:r>
            <a:endParaRPr lang="zh-TW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3950" y="5849367"/>
            <a:ext cx="482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h</a:t>
            </a:r>
            <a:r>
              <a:rPr lang="en-US" altLang="zh-TW" sz="2400" dirty="0"/>
              <a:t>: activation function for hidden layer</a:t>
            </a:r>
          </a:p>
          <a:p>
            <a:r>
              <a:rPr lang="en-US" altLang="zh-TW" sz="2400" dirty="0">
                <a:solidFill>
                  <a:schemeClr val="accent4"/>
                </a:solidFill>
                <a:sym typeface="Symbol"/>
              </a:rPr>
              <a:t></a:t>
            </a:r>
            <a:r>
              <a:rPr lang="en-US" altLang="zh-TW" sz="2400" dirty="0"/>
              <a:t>: activation function for output layer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398114" y="4932767"/>
            <a:ext cx="1584176" cy="1112326"/>
            <a:chOff x="6660232" y="4551767"/>
            <a:chExt cx="1584176" cy="1112326"/>
          </a:xfrm>
        </p:grpSpPr>
        <p:sp>
          <p:nvSpPr>
            <p:cNvPr id="8" name="圓角矩形 7"/>
            <p:cNvSpPr/>
            <p:nvPr/>
          </p:nvSpPr>
          <p:spPr>
            <a:xfrm>
              <a:off x="6660232" y="4551767"/>
              <a:ext cx="1584176" cy="79057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7092280" y="5272447"/>
                  <a:ext cx="428707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280" y="5272447"/>
                  <a:ext cx="428707" cy="3916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48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3dbac678-9f3c-4730-9de1-e0b42d3027a6"/>
  <p:tag name="SLIDO_EVENT_SECTION_UUID" val="479819e0-15c0-4595-8d58-8b043a7e02b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2Mzl9"/>
  <p:tag name="SLIDO_TYPE" val="SlidoPoll"/>
  <p:tag name="SLIDO_POLL_UUID" val="c888cc39-be4f-43f2-92b5-0a8123d98153"/>
  <p:tag name="SLIDO_POLL_QUESTION_UUID" val="e810e481-7201-4367-9779-17d61ecae16b"/>
  <p:tag name="SLIDO_TIMELINE" val="W3sic2NyZWVuIjoiUXVpekdldFJlYWR5Iiwic2hvd1Jlc3VsdHMiOmZhbHNlLCJzaG93Q29ycmVjdEFuc3dlcnMiOmZhbHNlLCJ2b3RpbmdMb2NrZWQiOmZhbHNlfSx7InBvbGxRdWVzdGlvblV1aWQiOiJlODEwZTQ4MS03MjAxLTQzNjctOTc3OS0xN2Q2MWVjYWUxNmIiLCJzaG93UmVzdWx0cyI6ZmFsc2UsInNob3dDb3JyZWN0QW5zd2VycyI6ZmFsc2UsInZvdGluZ0xvY2tlZCI6ZmFsc2V9LHsicG9sbFF1ZXN0aW9uVXVpZCI6ImU4MTBlNDgxLTcyMDEtNDM2Ny05Nzc5LTE3ZDYxZWNhZTE2YiIsInNob3dSZXN1bHRzIjp0cnVlLCJzaG93Q29ycmVjdEFuc3dlcnMiOmZhbHNlLCJ2b3RpbmdMb2NrZWQiOnRydWV9LHsicG9sbFF1ZXN0aW9uVXVpZCI6ImU4MTBlNDgxLTcyMDEtNDM2Ny05Nzc5LTE3ZDYxZWNhZTE2YiIsInNob3dSZXN1bHRzIjp0cnVlLCJzaG93Q29ycmVjdEFuc3dlcnMiOnRydWUsInZvdGluZ0xvY2tlZCI6dHJ1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3MDl9"/>
  <p:tag name="SLIDO_TYPE" val="SlidoPoll"/>
  <p:tag name="SLIDO_POLL_UUID" val="c888cc39-be4f-43f2-92b5-0a8123d98153"/>
  <p:tag name="SLIDO_POLL_QUESTION_UUID" val="2502ff23-3fec-4c8a-83b5-9c047ae61de0"/>
  <p:tag name="SLIDO_TIMELINE" val="W3sic2NyZWVuIjoiUXVpekdldFJlYWR5Iiwic2hvd1Jlc3VsdHMiOmZhbHNlLCJzaG93Q29ycmVjdEFuc3dlcnMiOmZhbHNlLCJ2b3RpbmdMb2NrZWQiOmZhbHNlfSx7InBvbGxRdWVzdGlvblV1aWQiOiIyNTAyZmYyMy0zZmVjLTRjOGEtODNiNS05YzA0N2FlNjFkZTAiLCJzaG93UmVzdWx0cyI6ZmFsc2UsInNob3dDb3JyZWN0QW5zd2VycyI6ZmFsc2UsInZvdGluZ0xvY2tlZCI6ZmFsc2V9LHsicG9sbFF1ZXN0aW9uVXVpZCI6IjI1MDJmZjIzLTNmZWMtNGM4YS04M2I1LTljMDQ3YWU2MWRlMCIsInNob3dSZXN1bHRzIjp0cnVlLCJzaG93Q29ycmVjdEFuc3dlcnMiOmZhbHNlLCJ2b3RpbmdMb2NrZWQiOnRydWV9LHsicG9sbFF1ZXN0aW9uVXVpZCI6IjI1MDJmZjIzLTNmZWMtNGM4YS04M2I1LTljMDQ3YWU2MWRlMCIsInNob3dSZXN1bHRzIjp0cnVlLCJzaG93Q29ycmVjdEFuc3dlcnMiOnRydWUsInZvdGluZ0xvY2tlZC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0NDF9"/>
  <p:tag name="SLIDO_TYPE" val="SlidoJoini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4Mzl9"/>
  <p:tag name="SLIDO_TYPE" val="SlidoPoll"/>
  <p:tag name="SLIDO_POLL_UUID" val="c888cc39-be4f-43f2-92b5-0a8123d98153"/>
  <p:tag name="SLIDO_POLL_QUESTION_UUID" val="814a3135-3bc8-4b92-9dcb-7f7095c30968"/>
  <p:tag name="SLIDO_TIMELINE" val="W3sic2NyZWVuIjoiUXVpekdldFJlYWR5Iiwic2hvd1Jlc3VsdHMiOmZhbHNlLCJzaG93Q29ycmVjdEFuc3dlcnMiOmZhbHNlLCJ2b3RpbmdMb2NrZWQiOmZhbHNlfSx7InBvbGxRdWVzdGlvblV1aWQiOiI4MTRhMzEzNS0zYmM4LTRiOTItOWRjYi03ZjcwOTVjMzA5NjgiLCJzaG93UmVzdWx0cyI6ZmFsc2UsInNob3dDb3JyZWN0QW5zd2VycyI6ZmFsc2UsInZvdGluZ0xvY2tlZCI6ZmFsc2V9LHsicG9sbFF1ZXN0aW9uVXVpZCI6IjgxNGEzMTM1LTNiYzgtNGI5Mi05ZGNiLTdmNzA5NWMzMDk2OCIsInNob3dSZXN1bHRzIjp0cnVlLCJzaG93Q29ycmVjdEFuc3dlcnMiOmZhbHNlLCJ2b3RpbmdMb2NrZWQiOnRydWV9LHsicG9sbFF1ZXN0aW9uVXVpZCI6IjgxNGEzMTM1LTNiYzgtNGI5Mi05ZGNiLTdmNzA5NWMzMDk2OCIsInNob3dSZXN1bHRzIjp0cnVlLCJzaG93Q29ycmVjdEFuc3dlcnMiOnRydWUsInZvdGluZ0xvY2tlZCI6dHJ1ZX1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5ODd9"/>
  <p:tag name="SLIDO_TYPE" val="SlidoPoll"/>
  <p:tag name="SLIDO_POLL_UUID" val="c888cc39-be4f-43f2-92b5-0a8123d98153"/>
  <p:tag name="SLIDO_POLL_QUESTION_UUID" val="538102ea-0a5c-493a-b53d-4fbadbf6abff"/>
  <p:tag name="SLIDO_TIMELINE" val="W3sic2NyZWVuIjoiUXVpekdldFJlYWR5Iiwic2hvd1Jlc3VsdHMiOmZhbHNlLCJzaG93Q29ycmVjdEFuc3dlcnMiOmZhbHNlLCJ2b3RpbmdMb2NrZWQiOmZhbHNlfSx7InBvbGxRdWVzdGlvblV1aWQiOiI1MzgxMDJlYS0wYTVjLTQ5M2EtYjUzZC00ZmJhZGJmNmFiZmYiLCJzaG93UmVzdWx0cyI6ZmFsc2UsInNob3dDb3JyZWN0QW5zd2VycyI6ZmFsc2UsInZvdGluZ0xvY2tlZCI6ZmFsc2V9LHsicG9sbFF1ZXN0aW9uVXVpZCI6IjUzODEwMmVhLTBhNWMtNDkzYS1iNTNkLTRmYmFkYmY2YWJmZiIsInNob3dSZXN1bHRzIjp0cnVlLCJzaG93Q29ycmVjdEFuc3dlcnMiOmZhbHNlLCJ2b3RpbmdMb2NrZWQiOnRydWV9LHsicG9sbFF1ZXN0aW9uVXVpZCI6IjUzODEwMmVhLTBhNWMtNDkzYS1iNTNkLTRmYmFkYmY2YWJmZiIsInNob3dSZXN1bHRzIjp0cnVlLCJzaG93Q29ycmVjdEFuc3dlcnMiOnRydWUsInZvdGluZ0xvY2tlZCI6dHJ1ZX0seyJzY3JlZW4iOiJRdWl6TGVhZGVyYm9hcmQiLCJwb2xsUXVlc3Rpb25VdWlkIjoiNTM4MTAyZWEtMGE1Yy00OTNhLWI1M2QtNGZiYWRiZjZhYmZmIiwic2hvd1Jlc3VsdHMiOnRydWUsInNob3dDb3JyZWN0QW5zd2VycyI6dHJ1ZSwidm90aW5nTG9ja2VkIjp0cnVlfV0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gzNDV9"/>
  <p:tag name="SLIDO_TYPE" val="Slido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5NTczODR9"/>
  <p:tag name="SLIDO_TYPE" val="SlidoPoll"/>
  <p:tag name="SLIDO_POLL_UUID" val="c888cc39-be4f-43f2-92b5-0a8123d98153"/>
  <p:tag name="SLIDO_POLL_QUESTION_UUID" val="4b46ad13-18f3-4159-8ee4-c859f2e506a1"/>
  <p:tag name="SLIDO_TIMELINE" val="W3sic2NyZWVuIjoiUXVpekpvaW5pbmciLCJzaG93UmVzdWx0cyI6ZmFsc2UsInNob3dDb3JyZWN0QW5zd2VycyI6ZmFsc2UsInZvdGluZ0xvY2tlZCI6ZmFsc2V9LHsicG9sbFF1ZXN0aW9uVXVpZCI6IjRiNDZhZDEzLTE4ZjMtNDE1OS04ZWU0LWM4NTlmMmU1MDZhMSIsInNob3dSZXN1bHRzIjpmYWxzZSwic2hvd0NvcnJlY3RBbnN3ZXJzIjpmYWxzZSwidm90aW5nTG9ja2VkIjpmYWxzZX0seyJwb2xsUXVlc3Rpb25VdWlkIjoiNGI0NmFkMTMtMThmMy00MTU5LThlZTQtYzg1OWYyZTUwNmExIiwic2hvd1Jlc3VsdHMiOnRydWUsInNob3dDb3JyZWN0QW5zd2VycyI6ZmFsc2UsInZvdGluZ0xvY2tlZCI6dHJ1ZX0seyJwb2xsUXVlc3Rpb25VdWlkIjoiNGI0NmFkMTMtMThmMy00MTU5LThlZTQtYzg1OWYyZTUwNmExIiwic2hvd1Jlc3VsdHMiOnRydWUsInNob3dDb3JyZWN0QW5zd2VycyI6dHJ1ZSwidm90aW5nTG9ja2VkIjp0cnV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14240</TotalTime>
  <Words>4332</Words>
  <Application>Microsoft Office PowerPoint</Application>
  <PresentationFormat>寬螢幕</PresentationFormat>
  <Paragraphs>910</Paragraphs>
  <Slides>71</Slides>
  <Notes>17</Notes>
  <HiddenSlides>2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8" baseType="lpstr">
      <vt:lpstr>ComputerModernRoman</vt:lpstr>
      <vt:lpstr>Euclid</vt:lpstr>
      <vt:lpstr>Euclid-BoldItalic</vt:lpstr>
      <vt:lpstr>Euclid-Italic</vt:lpstr>
      <vt:lpstr>EuclidSymbol</vt:lpstr>
      <vt:lpstr>EuclidSymbol-Italic</vt:lpstr>
      <vt:lpstr>Arial</vt:lpstr>
      <vt:lpstr>Bodoni MT</vt:lpstr>
      <vt:lpstr>Calibri</vt:lpstr>
      <vt:lpstr>Cambria Math</vt:lpstr>
      <vt:lpstr>Gill Sans MT</vt:lpstr>
      <vt:lpstr>Impact</vt:lpstr>
      <vt:lpstr>Symbol</vt:lpstr>
      <vt:lpstr>Wingdings</vt:lpstr>
      <vt:lpstr>Wingdings 3</vt:lpstr>
      <vt:lpstr>Badge</vt:lpstr>
      <vt:lpstr>方程式</vt:lpstr>
      <vt:lpstr>AI Week 4: Deep Neural Networks</vt:lpstr>
      <vt:lpstr>PowerPoint 簡報</vt:lpstr>
      <vt:lpstr>Recap of Machine Learning</vt:lpstr>
      <vt:lpstr>Motivation for DNN</vt:lpstr>
      <vt:lpstr>Example: Learning XOR function </vt:lpstr>
      <vt:lpstr>Solving XOR</vt:lpstr>
      <vt:lpstr>Plan for This Lecture</vt:lpstr>
      <vt:lpstr>Neural Networks</vt:lpstr>
      <vt:lpstr>One-hidden layer Fully connected Neural Network</vt:lpstr>
      <vt:lpstr>Relations between Layer l-1 and layer l</vt:lpstr>
      <vt:lpstr>Activation function</vt:lpstr>
      <vt:lpstr>Composite of functions</vt:lpstr>
      <vt:lpstr>PowerPoint 簡報</vt:lpstr>
      <vt:lpstr>Different Output Units</vt:lpstr>
      <vt:lpstr>Linear units for Gaussian Distributions</vt:lpstr>
      <vt:lpstr>Sigmoid Units for Bernoulli Distributions</vt:lpstr>
      <vt:lpstr>Softmax Units for Multinoulli Output</vt:lpstr>
      <vt:lpstr>Softmax and Log-Likelihood Cost function</vt:lpstr>
      <vt:lpstr>Softmax and Other Cost Functions</vt:lpstr>
      <vt:lpstr>Other Output Types</vt:lpstr>
      <vt:lpstr>Summary</vt:lpstr>
      <vt:lpstr>Cost Functions</vt:lpstr>
      <vt:lpstr>Cost functions: For Binary classification</vt:lpstr>
      <vt:lpstr>Cost Functions (Cont.)</vt:lpstr>
      <vt:lpstr>Output vs. Cost Function</vt:lpstr>
      <vt:lpstr>PowerPoint 簡報</vt:lpstr>
      <vt:lpstr>Hidden Layers</vt:lpstr>
      <vt:lpstr>Logistic Sigmoid Hidden Units</vt:lpstr>
      <vt:lpstr>Tanh Activation vs. Sigmoid</vt:lpstr>
      <vt:lpstr>Other Hidden Units </vt:lpstr>
      <vt:lpstr>Hidden Units - ReLU</vt:lpstr>
      <vt:lpstr>Three Generalizations of ReLU</vt:lpstr>
      <vt:lpstr>Maxout Units</vt:lpstr>
      <vt:lpstr>Learning Activation Functions</vt:lpstr>
      <vt:lpstr>Illustration of Maxout Units</vt:lpstr>
      <vt:lpstr>PowerPoint 簡報</vt:lpstr>
      <vt:lpstr>Main Architecture Considerations</vt:lpstr>
      <vt:lpstr>On the Size of Network</vt:lpstr>
      <vt:lpstr>Advantage of Deeper Networks</vt:lpstr>
      <vt:lpstr>Intuition on Depth</vt:lpstr>
      <vt:lpstr>Universal Approximator Theorem</vt:lpstr>
      <vt:lpstr>Common Architectural Considerations</vt:lpstr>
      <vt:lpstr>Ideas Behind CNN</vt:lpstr>
      <vt:lpstr>CNN For Feature Mining</vt:lpstr>
      <vt:lpstr>PowerPoint 簡報</vt:lpstr>
      <vt:lpstr>6.5 Propagation and Other Differentiation Algorithms</vt:lpstr>
      <vt:lpstr>Training for Feed-Forward Network </vt:lpstr>
      <vt:lpstr>Computational Graph Language</vt:lpstr>
      <vt:lpstr>Computational Graph Language</vt:lpstr>
      <vt:lpstr>PowerPoint 簡報</vt:lpstr>
      <vt:lpstr>Single-Layer MLP using Cross_Entropy + Regularization </vt:lpstr>
      <vt:lpstr>Feedforward Network</vt:lpstr>
      <vt:lpstr>Loss Function  of Feedforward Network</vt:lpstr>
      <vt:lpstr>Softmax+Cross-entropy derivative</vt:lpstr>
      <vt:lpstr>Gradient of Cost Function</vt:lpstr>
      <vt:lpstr>Need Matrix Calculus - Jacobian Matrix</vt:lpstr>
      <vt:lpstr>Gradient of Cost Function - I</vt:lpstr>
      <vt:lpstr>Gradient of Cost Function - II</vt:lpstr>
      <vt:lpstr>Applying chain rule</vt:lpstr>
      <vt:lpstr>Softmax+Cross entropy loss</vt:lpstr>
      <vt:lpstr>PowerPoint 簡報</vt:lpstr>
      <vt:lpstr>Chain Rule of Calculus</vt:lpstr>
      <vt:lpstr>Questions</vt:lpstr>
      <vt:lpstr>Two Approaches to Backpropagation</vt:lpstr>
      <vt:lpstr>Symbol-to-Symbol Derivatives</vt:lpstr>
      <vt:lpstr>General Backpropagation</vt:lpstr>
      <vt:lpstr>Software Implementations</vt:lpstr>
      <vt:lpstr>Generic Neural Network Example</vt:lpstr>
      <vt:lpstr>Summary &amp; Next Step</vt:lpstr>
      <vt:lpstr>Concluding Remarks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chiahui</dc:creator>
  <cp:lastModifiedBy>kuma yeh</cp:lastModifiedBy>
  <cp:revision>619</cp:revision>
  <dcterms:created xsi:type="dcterms:W3CDTF">2017-09-12T13:52:33Z</dcterms:created>
  <dcterms:modified xsi:type="dcterms:W3CDTF">2022-10-05T08:47:39Z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